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79" r:id="rId3"/>
    <p:sldId id="353" r:id="rId4"/>
    <p:sldId id="375" r:id="rId5"/>
    <p:sldId id="354" r:id="rId6"/>
    <p:sldId id="355" r:id="rId7"/>
    <p:sldId id="291" r:id="rId8"/>
    <p:sldId id="297" r:id="rId9"/>
    <p:sldId id="314" r:id="rId10"/>
    <p:sldId id="298" r:id="rId11"/>
    <p:sldId id="299" r:id="rId12"/>
    <p:sldId id="300" r:id="rId13"/>
    <p:sldId id="301" r:id="rId14"/>
    <p:sldId id="303" r:id="rId15"/>
    <p:sldId id="304" r:id="rId16"/>
    <p:sldId id="306" r:id="rId17"/>
    <p:sldId id="305" r:id="rId18"/>
    <p:sldId id="307" r:id="rId19"/>
    <p:sldId id="312" r:id="rId20"/>
    <p:sldId id="261" r:id="rId21"/>
    <p:sldId id="311" r:id="rId22"/>
    <p:sldId id="315" r:id="rId23"/>
    <p:sldId id="313" r:id="rId24"/>
    <p:sldId id="280" r:id="rId25"/>
  </p:sldIdLst>
  <p:sldSz cx="9144000" cy="5143500" type="screen16x9"/>
  <p:notesSz cx="6858000" cy="9144000"/>
  <p:embeddedFontLst>
    <p:embeddedFont>
      <p:font typeface="微软雅黑" panose="020B0503020204020204" pitchFamily="34" charset="-122"/>
      <p:regular r:id="rId30"/>
    </p:embeddedFont>
    <p:embeddedFont>
      <p:font typeface="Calibri" panose="020F0502020204030204" pitchFamily="34" charset="0"/>
      <p:regular r:id="rId31"/>
      <p:bold r:id="rId32"/>
      <p:italic r:id="rId33"/>
      <p:boldItalic r:id="rId34"/>
    </p:embeddedFont>
    <p:embeddedFont>
      <p:font typeface="Arial Black" panose="020B0A04020102020204" pitchFamily="34" charset="0"/>
      <p:bold r:id="rId35"/>
    </p:embeddedFont>
    <p:embeddedFont>
      <p:font typeface="Agency FB" panose="020B0503020202020204" pitchFamily="34" charset="0"/>
      <p:regular r:id="rId36"/>
      <p:bold r:id="rId37"/>
    </p:embeddedFont>
    <p:embeddedFont>
      <p:font typeface="微软雅黑 Light" panose="020B0502040204020203" pitchFamily="34" charset="-122"/>
      <p:regular r:id="rId38"/>
    </p:embeddedFont>
    <p:embeddedFont>
      <p:font typeface="Arial Unicode MS" panose="020B0604020202020204" charset="-122"/>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9C9C"/>
    <a:srgbClr val="009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2400" autoAdjust="0"/>
  </p:normalViewPr>
  <p:slideViewPr>
    <p:cSldViewPr showGuides="1">
      <p:cViewPr>
        <p:scale>
          <a:sx n="100" d="100"/>
          <a:sy n="100" d="100"/>
        </p:scale>
        <p:origin x="-168" y="192"/>
      </p:cViewPr>
      <p:guideLst>
        <p:guide orient="horz" pos="3240"/>
        <p:guide pos="57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7616A9-80BC-4DA3-B977-2395339971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7C3B97-F1D0-431B-A419-2D80FAB61CB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7616A9-80BC-4DA3-B977-2395339971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7C3B97-F1D0-431B-A419-2D80FAB61CB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7616A9-80BC-4DA3-B977-2395339971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7C3B97-F1D0-431B-A419-2D80FAB61CB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77616A9-80BC-4DA3-B977-2395339971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7C3B97-F1D0-431B-A419-2D80FAB61CB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77616A9-80BC-4DA3-B977-23953399714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7C3B97-F1D0-431B-A419-2D80FAB61CB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77616A9-80BC-4DA3-B977-23953399714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7C3B97-F1D0-431B-A419-2D80FAB61CB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Picture 3" descr="C:\Users\admin\Desktop\未标题-1.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882" t="5882" r="5882" b="27474"/>
          <a:stretch>
            <a:fillRect/>
          </a:stretch>
        </p:blipFill>
        <p:spPr bwMode="auto">
          <a:xfrm flipH="1">
            <a:off x="1581" y="2"/>
            <a:ext cx="9140825" cy="514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
          <p:cNvSpPr/>
          <p:nvPr userDrawn="1"/>
        </p:nvSpPr>
        <p:spPr>
          <a:xfrm>
            <a:off x="94338" y="0"/>
            <a:ext cx="4572001" cy="555526"/>
          </a:xfrm>
          <a:custGeom>
            <a:avLst/>
            <a:gdLst/>
            <a:ahLst/>
            <a:cxnLst/>
            <a:rect l="l" t="t" r="r" b="b"/>
            <a:pathLst>
              <a:path w="3295760" h="555526">
                <a:moveTo>
                  <a:pt x="0" y="0"/>
                </a:moveTo>
                <a:lnTo>
                  <a:pt x="2958242" y="0"/>
                </a:lnTo>
                <a:cubicBezTo>
                  <a:pt x="2958242" y="216549"/>
                  <a:pt x="3086968" y="412801"/>
                  <a:pt x="3295760" y="555526"/>
                </a:cubicBezTo>
                <a:lnTo>
                  <a:pt x="0" y="555526"/>
                </a:lnTo>
                <a:close/>
              </a:path>
            </a:pathLst>
          </a:custGeom>
          <a:solidFill>
            <a:srgbClr val="0A9C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4"/>
          <p:cNvSpPr/>
          <p:nvPr userDrawn="1"/>
        </p:nvSpPr>
        <p:spPr>
          <a:xfrm>
            <a:off x="-1" y="0"/>
            <a:ext cx="4572001" cy="555526"/>
          </a:xfrm>
          <a:custGeom>
            <a:avLst/>
            <a:gdLst/>
            <a:ahLst/>
            <a:cxnLst/>
            <a:rect l="l" t="t" r="r" b="b"/>
            <a:pathLst>
              <a:path w="3295760" h="555526">
                <a:moveTo>
                  <a:pt x="0" y="0"/>
                </a:moveTo>
                <a:lnTo>
                  <a:pt x="2958242" y="0"/>
                </a:lnTo>
                <a:cubicBezTo>
                  <a:pt x="2958242" y="216549"/>
                  <a:pt x="3086968" y="412801"/>
                  <a:pt x="3295760" y="555526"/>
                </a:cubicBezTo>
                <a:lnTo>
                  <a:pt x="0" y="555526"/>
                </a:lnTo>
                <a:close/>
              </a:path>
            </a:pathLst>
          </a:custGeom>
          <a:solidFill>
            <a:srgbClr val="0A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flipV="1">
            <a:off x="0" y="0"/>
            <a:ext cx="125760" cy="55552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3" descr="C:\Users\admin\Desktop\未标题-1.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882" t="5882" r="5882" b="27474"/>
          <a:stretch>
            <a:fillRect/>
          </a:stretch>
        </p:blipFill>
        <p:spPr bwMode="auto">
          <a:xfrm flipH="1">
            <a:off x="1581" y="2"/>
            <a:ext cx="9140825" cy="514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77616A9-80BC-4DA3-B977-23953399714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7C3B97-F1D0-431B-A419-2D80FAB61CB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77616A9-80BC-4DA3-B977-23953399714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7C3B97-F1D0-431B-A419-2D80FAB61CB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7616A9-80BC-4DA3-B977-239533997145}"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D7C3B97-F1D0-431B-A419-2D80FAB61CB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png"/><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8.jpe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0.jpeg"/><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5.jpeg"/><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7.jpe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9.jpeg"/><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7.jpeg"/><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9.jpeg"/><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ersonal\Desktop\电气\shutterstock_71998045.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34075" b="19834"/>
          <a:stretch>
            <a:fillRect/>
          </a:stretch>
        </p:blipFill>
        <p:spPr bwMode="auto">
          <a:xfrm>
            <a:off x="-10260" y="853083"/>
            <a:ext cx="9154260" cy="31461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D:\Personal\Desktop\shutterstock_10049786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933" b="22320"/>
          <a:stretch>
            <a:fillRect/>
          </a:stretch>
        </p:blipFill>
        <p:spPr bwMode="auto">
          <a:xfrm>
            <a:off x="-238" y="853083"/>
            <a:ext cx="9154260" cy="314612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40" y="714510"/>
            <a:ext cx="9144000" cy="1395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152039"/>
            <a:ext cx="9144000" cy="502618"/>
          </a:xfrm>
          <a:prstGeom prst="rect">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3999210"/>
            <a:ext cx="9144000" cy="162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bwMode="auto">
          <a:xfrm>
            <a:off x="0" y="3999210"/>
            <a:ext cx="9144000" cy="22225"/>
          </a:xfrm>
          <a:prstGeom prst="rect">
            <a:avLst/>
          </a:prstGeom>
          <a:gradFill>
            <a:gsLst>
              <a:gs pos="35000">
                <a:schemeClr val="accent5">
                  <a:lumMod val="75000"/>
                </a:schemeClr>
              </a:gs>
              <a:gs pos="47918">
                <a:schemeClr val="accent5">
                  <a:lumMod val="75000"/>
                </a:schemeClr>
              </a:gs>
              <a:gs pos="0">
                <a:schemeClr val="accent5">
                  <a:lumMod val="50000"/>
                </a:schemeClr>
              </a:gs>
              <a:gs pos="62000">
                <a:schemeClr val="accent5">
                  <a:lumMod val="75000"/>
                </a:schemeClr>
              </a:gs>
              <a:gs pos="9700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8" name="矩形 7"/>
          <p:cNvSpPr/>
          <p:nvPr/>
        </p:nvSpPr>
        <p:spPr bwMode="auto">
          <a:xfrm>
            <a:off x="0" y="830858"/>
            <a:ext cx="9144000" cy="22225"/>
          </a:xfrm>
          <a:prstGeom prst="rect">
            <a:avLst/>
          </a:prstGeom>
          <a:gradFill>
            <a:gsLst>
              <a:gs pos="35000">
                <a:schemeClr val="accent5">
                  <a:lumMod val="75000"/>
                </a:schemeClr>
              </a:gs>
              <a:gs pos="47918">
                <a:schemeClr val="accent5">
                  <a:lumMod val="75000"/>
                </a:schemeClr>
              </a:gs>
              <a:gs pos="0">
                <a:schemeClr val="accent5">
                  <a:lumMod val="50000"/>
                </a:schemeClr>
              </a:gs>
              <a:gs pos="62000">
                <a:schemeClr val="accent5">
                  <a:lumMod val="75000"/>
                </a:schemeClr>
              </a:gs>
              <a:gs pos="9700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矩形 9"/>
          <p:cNvSpPr/>
          <p:nvPr/>
        </p:nvSpPr>
        <p:spPr>
          <a:xfrm>
            <a:off x="-883" y="830858"/>
            <a:ext cx="9164520" cy="3190577"/>
          </a:xfrm>
          <a:prstGeom prst="rect">
            <a:avLst/>
          </a:prstGeom>
          <a:solidFill>
            <a:srgbClr val="0A9C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2214546" y="3214692"/>
            <a:ext cx="5143536" cy="460375"/>
          </a:xfrm>
          <a:prstGeom prst="rect">
            <a:avLst/>
          </a:prstGeom>
          <a:noFill/>
        </p:spPr>
        <p:txBody>
          <a:bodyPr wrap="square" rtlCol="0">
            <a:spAutoFit/>
          </a:bodyPr>
          <a:lstStyle/>
          <a:p>
            <a:pPr algn="ctr"/>
            <a:r>
              <a:rPr lang="zh-CN" altLang="en-US" sz="2400" b="1" dirty="0" smtClean="0">
                <a:solidFill>
                  <a:schemeClr val="bg1"/>
                </a:solidFill>
                <a:effectLst>
                  <a:outerShdw blurRad="50800" dist="38100" dir="5400000" algn="t" rotWithShape="0">
                    <a:prstClr val="black">
                      <a:alpha val="40000"/>
                    </a:prstClr>
                  </a:outerShdw>
                </a:effectLst>
                <a:latin typeface="+mn-ea"/>
              </a:rPr>
              <a:t>浙江莱宝环境股份有限公司</a:t>
            </a:r>
            <a:endParaRPr lang="zh-CN" altLang="en-US" sz="2400" b="1" dirty="0" smtClean="0">
              <a:solidFill>
                <a:schemeClr val="bg1"/>
              </a:solidFill>
              <a:effectLst>
                <a:outerShdw blurRad="50800" dist="38100" dir="5400000" algn="t" rotWithShape="0">
                  <a:prstClr val="black">
                    <a:alpha val="40000"/>
                  </a:prstClr>
                </a:outerShdw>
              </a:effectLst>
              <a:latin typeface="+mn-ea"/>
            </a:endParaRPr>
          </a:p>
        </p:txBody>
      </p:sp>
      <p:pic>
        <p:nvPicPr>
          <p:cNvPr id="1026" name="Picture 2" descr="E:\Desktop\图片1.png图片1"/>
          <p:cNvPicPr>
            <a:picLocks noChangeAspect="1" noChangeArrowheads="1"/>
          </p:cNvPicPr>
          <p:nvPr/>
        </p:nvPicPr>
        <p:blipFill>
          <a:blip r:embed="rId3"/>
          <a:srcRect/>
          <a:stretch>
            <a:fillRect/>
          </a:stretch>
        </p:blipFill>
        <p:spPr bwMode="auto">
          <a:xfrm>
            <a:off x="807533" y="71420"/>
            <a:ext cx="1170940" cy="612415"/>
          </a:xfrm>
          <a:prstGeom prst="rect">
            <a:avLst/>
          </a:prstGeom>
          <a:noFill/>
        </p:spPr>
      </p:pic>
      <p:sp>
        <p:nvSpPr>
          <p:cNvPr id="22" name="TextBox 21"/>
          <p:cNvSpPr txBox="1"/>
          <p:nvPr/>
        </p:nvSpPr>
        <p:spPr>
          <a:xfrm>
            <a:off x="2357422" y="1857370"/>
            <a:ext cx="4929222" cy="707886"/>
          </a:xfrm>
          <a:prstGeom prst="rect">
            <a:avLst/>
          </a:prstGeom>
          <a:noFill/>
        </p:spPr>
        <p:txBody>
          <a:bodyPr wrap="square" rtlCol="0">
            <a:spAutoFit/>
          </a:bodyPr>
          <a:lstStyle/>
          <a:p>
            <a:r>
              <a:rPr lang="zh-CN" altLang="en-US" sz="4000" b="1" dirty="0" smtClean="0">
                <a:solidFill>
                  <a:schemeClr val="bg1"/>
                </a:solidFill>
                <a:effectLst>
                  <a:outerShdw blurRad="50800" dist="38100" dir="5400000" algn="t" rotWithShape="0">
                    <a:prstClr val="black">
                      <a:alpha val="40000"/>
                    </a:prstClr>
                  </a:outerShdw>
                </a:effectLst>
                <a:latin typeface="+mj-ea"/>
                <a:ea typeface="+mj-ea"/>
              </a:rPr>
              <a:t>高效圆盘滤布脱水机</a:t>
            </a:r>
            <a:endParaRPr lang="zh-CN" altLang="en-US" sz="4000" b="1" dirty="0">
              <a:solidFill>
                <a:schemeClr val="bg1"/>
              </a:solidFill>
              <a:effectLst>
                <a:outerShdw blurRad="50800" dist="38100" dir="5400000" algn="t" rotWithShape="0">
                  <a:prstClr val="black">
                    <a:alpha val="40000"/>
                  </a:prstClr>
                </a:outerShdw>
              </a:effectLst>
              <a:latin typeface="+mj-ea"/>
              <a:ea typeface="+mj-ea"/>
            </a:endParaRPr>
          </a:p>
        </p:txBody>
      </p:sp>
      <p:sp>
        <p:nvSpPr>
          <p:cNvPr id="9" name="文本框 8"/>
          <p:cNvSpPr txBox="1"/>
          <p:nvPr/>
        </p:nvSpPr>
        <p:spPr>
          <a:xfrm>
            <a:off x="6388100" y="4744720"/>
            <a:ext cx="264985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018" y="87945"/>
            <a:ext cx="4234013" cy="400110"/>
            <a:chOff x="180018" y="87945"/>
            <a:chExt cx="4234013" cy="400110"/>
          </a:xfrm>
        </p:grpSpPr>
        <p:sp>
          <p:nvSpPr>
            <p:cNvPr id="3" name="TextBox 2"/>
            <p:cNvSpPr txBox="1"/>
            <p:nvPr/>
          </p:nvSpPr>
          <p:spPr>
            <a:xfrm flipH="1">
              <a:off x="180018" y="87945"/>
              <a:ext cx="4034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与传统真空皮带机比较</a:t>
              </a:r>
              <a:endParaRPr lang="zh-CN" altLang="en-US" sz="2000" dirty="0">
                <a:effectLst>
                  <a:outerShdw blurRad="50800" dist="38100" dir="5400000" algn="t" rotWithShape="0">
                    <a:prstClr val="black">
                      <a:alpha val="40000"/>
                    </a:prstClr>
                  </a:outerShdw>
                </a:effectLst>
              </a:endParaRPr>
            </a:p>
          </p:txBody>
        </p:sp>
        <p:sp>
          <p:nvSpPr>
            <p:cNvPr id="4" name="矩形 3"/>
            <p:cNvSpPr/>
            <p:nvPr/>
          </p:nvSpPr>
          <p:spPr>
            <a:xfrm>
              <a:off x="2041894" y="272611"/>
              <a:ext cx="2372137" cy="215444"/>
            </a:xfrm>
            <a:prstGeom prst="rect">
              <a:avLst/>
            </a:prstGeom>
          </p:spPr>
          <p:txBody>
            <a:bodyPr wrap="square">
              <a:spAutoFit/>
            </a:bodyPr>
            <a:lstStyle/>
            <a:p>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44" name="矩形 43"/>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99"/>
          <p:cNvGrpSpPr/>
          <p:nvPr/>
        </p:nvGrpSpPr>
        <p:grpSpPr bwMode="auto">
          <a:xfrm>
            <a:off x="716036" y="930424"/>
            <a:ext cx="7744396" cy="2381159"/>
            <a:chOff x="707383" y="1017707"/>
            <a:chExt cx="8169917" cy="1159009"/>
          </a:xfrm>
        </p:grpSpPr>
        <p:sp>
          <p:nvSpPr>
            <p:cNvPr id="101" name="矩形 100"/>
            <p:cNvSpPr/>
            <p:nvPr/>
          </p:nvSpPr>
          <p:spPr>
            <a:xfrm>
              <a:off x="1178908" y="1046259"/>
              <a:ext cx="7698392" cy="1105596"/>
            </a:xfrm>
            <a:prstGeom prst="rect">
              <a:avLst/>
            </a:prstGeom>
            <a:solidFill>
              <a:srgbClr val="0A9C9C"/>
            </a:solidFill>
            <a:ln w="3175">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2" name="矩形 24"/>
            <p:cNvSpPr/>
            <p:nvPr/>
          </p:nvSpPr>
          <p:spPr>
            <a:xfrm flipH="1">
              <a:off x="1275753" y="1017707"/>
              <a:ext cx="7601547" cy="1105596"/>
            </a:xfrm>
            <a:custGeom>
              <a:avLst/>
              <a:gdLst/>
              <a:ahLst/>
              <a:cxnLst/>
              <a:rect l="l" t="t" r="r" b="b"/>
              <a:pathLst>
                <a:path w="2762194" h="1676655">
                  <a:moveTo>
                    <a:pt x="0" y="0"/>
                  </a:moveTo>
                  <a:lnTo>
                    <a:pt x="2762194" y="0"/>
                  </a:lnTo>
                  <a:lnTo>
                    <a:pt x="2762194" y="300617"/>
                  </a:lnTo>
                  <a:lnTo>
                    <a:pt x="2724387" y="299428"/>
                  </a:lnTo>
                  <a:cubicBezTo>
                    <a:pt x="1383250" y="299428"/>
                    <a:pt x="263611" y="890068"/>
                    <a:pt x="0" y="1676655"/>
                  </a:cubicBezTo>
                  <a:close/>
                </a:path>
              </a:pathLst>
            </a:custGeom>
            <a:solidFill>
              <a:schemeClr val="bg1">
                <a:alpha val="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6" name="组合 21"/>
            <p:cNvGrpSpPr/>
            <p:nvPr/>
          </p:nvGrpSpPr>
          <p:grpSpPr bwMode="auto">
            <a:xfrm>
              <a:off x="707383" y="1258813"/>
              <a:ext cx="1101775" cy="539451"/>
              <a:chOff x="707383" y="1258813"/>
              <a:chExt cx="1101775" cy="539451"/>
            </a:xfrm>
          </p:grpSpPr>
          <p:sp>
            <p:nvSpPr>
              <p:cNvPr id="106" name="矩形 105"/>
              <p:cNvSpPr/>
              <p:nvPr/>
            </p:nvSpPr>
            <p:spPr>
              <a:xfrm>
                <a:off x="707383" y="1258813"/>
                <a:ext cx="1082760" cy="539451"/>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defRPr/>
                </a:pPr>
                <a:r>
                  <a:rPr lang="zh-CN" altLang="en-US" sz="2400" b="1" dirty="0" smtClean="0">
                    <a:solidFill>
                      <a:srgbClr val="0A9C9C"/>
                    </a:solidFill>
                    <a:latin typeface="微软雅黑" panose="020B0503020204020204" pitchFamily="34" charset="-122"/>
                    <a:ea typeface="微软雅黑" panose="020B0503020204020204" pitchFamily="34" charset="-122"/>
                  </a:rPr>
                  <a:t>三</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107" name="椭圆 106"/>
              <p:cNvSpPr/>
              <p:nvPr/>
            </p:nvSpPr>
            <p:spPr>
              <a:xfrm flipH="1">
                <a:off x="1685323" y="1498113"/>
                <a:ext cx="123835" cy="85115"/>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04" name="矩形 22"/>
            <p:cNvSpPr>
              <a:spLocks noChangeArrowheads="1"/>
            </p:cNvSpPr>
            <p:nvPr/>
          </p:nvSpPr>
          <p:spPr bwMode="auto">
            <a:xfrm>
              <a:off x="2062140" y="1053825"/>
              <a:ext cx="6577333" cy="112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nSpc>
                  <a:spcPct val="150000"/>
                </a:lnSpc>
                <a:buNone/>
              </a:pPr>
              <a:r>
                <a:rPr lang="zh-CN" altLang="en-US" sz="1200" dirty="0">
                  <a:solidFill>
                    <a:schemeClr val="bg1"/>
                  </a:solidFill>
                  <a:latin typeface="微软雅黑 Light" panose="020B0502040204020203" pitchFamily="34" charset="-122"/>
                  <a:ea typeface="微软雅黑 Light" panose="020B0502040204020203" pitchFamily="34" charset="-122"/>
                </a:rPr>
                <a:t>       </a:t>
              </a:r>
              <a:r>
                <a:rPr lang="zh-CN" altLang="en-US" sz="1200" dirty="0" smtClean="0">
                  <a:solidFill>
                    <a:schemeClr val="bg1"/>
                  </a:solidFill>
                  <a:latin typeface="微软雅黑 Light" panose="020B0502040204020203" pitchFamily="34" charset="-122"/>
                  <a:ea typeface="微软雅黑 Light" panose="020B0502040204020203" pitchFamily="34" charset="-122"/>
                </a:rPr>
                <a:t>四 </a:t>
              </a:r>
              <a:r>
                <a:rPr lang="zh-CN" altLang="en-US" sz="1200" b="1" dirty="0" smtClean="0">
                  <a:solidFill>
                    <a:schemeClr val="bg1"/>
                  </a:solidFill>
                  <a:latin typeface="微软雅黑 Light" panose="020B0502040204020203" pitchFamily="34" charset="-122"/>
                  <a:ea typeface="微软雅黑 Light" panose="020B0502040204020203" pitchFamily="34" charset="-122"/>
                </a:rPr>
                <a:t>对物料变化的适应能力强：</a:t>
              </a:r>
              <a:r>
                <a:rPr lang="zh-CN" altLang="en-US" sz="1200" dirty="0" smtClean="0">
                  <a:solidFill>
                    <a:schemeClr val="bg1"/>
                  </a:solidFill>
                  <a:latin typeface="微软雅黑 Light" panose="020B0502040204020203" pitchFamily="34" charset="-122"/>
                  <a:ea typeface="微软雅黑 Light" panose="020B0502040204020203" pitchFamily="34" charset="-122"/>
                </a:rPr>
                <a:t>在脱水过程中，物料的变化是必然会发生的正常现象。比如物料的粒度、品质、石膏的反映情况、浆液的浓度和流量等，这些在生产过程中产生波动性改变甚至突变都是不可避免的。遇到这种情况，皮带脱水机则很难适应或根本无法适应，轻则滤饼水分达不到要求；重则失去工作能力（既无法脱水）、滤带跑偏、浆液四处流淌，导致脱水车间满地浆液，并不可避免的波及楼下车间，从而影响整个脱硫系统的正常工作。圆盘滤布脱水机在工作过程中依靠滤布和吸附在滤布上的固体滤饼形成微孔隔膜作用，对物料变化的适应能力强。在实际使用过程中对含煤废水、含油、高灰浆液及废水污泥均有较强的适应性，并不影响脱水效果，水分和产量基本稳定。</a:t>
              </a: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grpSp>
      <p:grpSp>
        <p:nvGrpSpPr>
          <p:cNvPr id="7" name="组合 107"/>
          <p:cNvGrpSpPr/>
          <p:nvPr/>
        </p:nvGrpSpPr>
        <p:grpSpPr bwMode="auto">
          <a:xfrm>
            <a:off x="714348" y="3500444"/>
            <a:ext cx="7766970" cy="1234217"/>
            <a:chOff x="683569" y="1017707"/>
            <a:chExt cx="8193731" cy="1302683"/>
          </a:xfrm>
        </p:grpSpPr>
        <p:sp>
          <p:nvSpPr>
            <p:cNvPr id="109" name="矩形 108"/>
            <p:cNvSpPr/>
            <p:nvPr/>
          </p:nvSpPr>
          <p:spPr>
            <a:xfrm>
              <a:off x="1178908" y="1046299"/>
              <a:ext cx="7698392" cy="1105539"/>
            </a:xfrm>
            <a:prstGeom prst="rect">
              <a:avLst/>
            </a:prstGeom>
            <a:solidFill>
              <a:srgbClr val="0A9C9C"/>
            </a:solidFill>
            <a:ln w="3175">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0" name="矩形 24"/>
            <p:cNvSpPr/>
            <p:nvPr/>
          </p:nvSpPr>
          <p:spPr>
            <a:xfrm flipH="1">
              <a:off x="1275753" y="1017707"/>
              <a:ext cx="7601547" cy="1105539"/>
            </a:xfrm>
            <a:custGeom>
              <a:avLst/>
              <a:gdLst/>
              <a:ahLst/>
              <a:cxnLst/>
              <a:rect l="l" t="t" r="r" b="b"/>
              <a:pathLst>
                <a:path w="2762194" h="1676655">
                  <a:moveTo>
                    <a:pt x="0" y="0"/>
                  </a:moveTo>
                  <a:lnTo>
                    <a:pt x="2762194" y="0"/>
                  </a:lnTo>
                  <a:lnTo>
                    <a:pt x="2762194" y="300617"/>
                  </a:lnTo>
                  <a:lnTo>
                    <a:pt x="2724387" y="299428"/>
                  </a:lnTo>
                  <a:cubicBezTo>
                    <a:pt x="1383250" y="299428"/>
                    <a:pt x="263611" y="890068"/>
                    <a:pt x="0" y="1676655"/>
                  </a:cubicBezTo>
                  <a:close/>
                </a:path>
              </a:pathLst>
            </a:custGeom>
            <a:solidFill>
              <a:schemeClr val="bg1">
                <a:alpha val="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8" name="组合 37"/>
            <p:cNvGrpSpPr/>
            <p:nvPr/>
          </p:nvGrpSpPr>
          <p:grpSpPr bwMode="auto">
            <a:xfrm>
              <a:off x="683569" y="1033591"/>
              <a:ext cx="1212945" cy="1130954"/>
              <a:chOff x="683569" y="1033591"/>
              <a:chExt cx="1212945" cy="1130954"/>
            </a:xfrm>
          </p:grpSpPr>
          <p:sp>
            <p:nvSpPr>
              <p:cNvPr id="113" name="泪滴形 112"/>
              <p:cNvSpPr/>
              <p:nvPr/>
            </p:nvSpPr>
            <p:spPr>
              <a:xfrm rot="2681503">
                <a:off x="683569" y="1033591"/>
                <a:ext cx="1130388" cy="1130954"/>
              </a:xfrm>
              <a:prstGeom prst="teardrop">
                <a:avLst/>
              </a:prstGeom>
              <a:solidFill>
                <a:schemeClr val="bg1"/>
              </a:solidFill>
              <a:ln w="3175">
                <a:solidFill>
                  <a:srgbClr val="0A9C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14" name="矩形 113"/>
              <p:cNvSpPr/>
              <p:nvPr/>
            </p:nvSpPr>
            <p:spPr>
              <a:xfrm>
                <a:off x="707383" y="1259147"/>
                <a:ext cx="1082760" cy="540199"/>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pPr>
                <a:r>
                  <a:rPr lang="zh-CN" altLang="en-US" sz="2400" b="1" dirty="0" smtClean="0">
                    <a:solidFill>
                      <a:srgbClr val="0A9C9C"/>
                    </a:solidFill>
                    <a:latin typeface="微软雅黑" panose="020B0503020204020204" pitchFamily="34" charset="-122"/>
                    <a:ea typeface="微软雅黑" panose="020B0503020204020204" pitchFamily="34" charset="-122"/>
                  </a:rPr>
                  <a:t>五</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115" name="椭圆 114"/>
              <p:cNvSpPr/>
              <p:nvPr/>
            </p:nvSpPr>
            <p:spPr>
              <a:xfrm flipH="1">
                <a:off x="1772679" y="1537119"/>
                <a:ext cx="123835" cy="123897"/>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12" name="矩形 38"/>
            <p:cNvSpPr>
              <a:spLocks noChangeArrowheads="1"/>
            </p:cNvSpPr>
            <p:nvPr/>
          </p:nvSpPr>
          <p:spPr bwMode="auto">
            <a:xfrm>
              <a:off x="2104131" y="1152857"/>
              <a:ext cx="6577333" cy="116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buNone/>
              </a:pPr>
              <a:r>
                <a:rPr lang="zh-CN" altLang="en-US" sz="1200" dirty="0">
                  <a:solidFill>
                    <a:schemeClr val="bg1"/>
                  </a:solidFill>
                  <a:latin typeface="微软雅黑 Light" panose="020B0502040204020203" pitchFamily="34" charset="-122"/>
                  <a:ea typeface="微软雅黑 Light" panose="020B0502040204020203" pitchFamily="34" charset="-122"/>
                </a:rPr>
                <a:t> </a:t>
              </a:r>
              <a:r>
                <a:rPr lang="zh-CN" altLang="en-US" sz="1200" dirty="0" smtClean="0">
                  <a:solidFill>
                    <a:schemeClr val="bg1"/>
                  </a:solidFill>
                  <a:latin typeface="微软雅黑 Light" panose="020B0502040204020203" pitchFamily="34" charset="-122"/>
                  <a:ea typeface="微软雅黑 Light" panose="020B0502040204020203" pitchFamily="34" charset="-122"/>
                </a:rPr>
                <a:t>     五 占地面积小：圆盘脱水机与真空皮带脱水机相比占地面积较小，约为真空皮带脱水机的</a:t>
              </a:r>
              <a:r>
                <a:rPr lang="en-US" sz="1200" dirty="0" smtClean="0">
                  <a:solidFill>
                    <a:schemeClr val="bg1"/>
                  </a:solidFill>
                  <a:latin typeface="微软雅黑 Light" panose="020B0502040204020203" pitchFamily="34" charset="-122"/>
                  <a:ea typeface="微软雅黑 Light" panose="020B0502040204020203" pitchFamily="34" charset="-122"/>
                </a:rPr>
                <a:t>20-30%</a:t>
              </a:r>
              <a:r>
                <a:rPr lang="zh-CN" altLang="en-US" sz="1200" dirty="0" smtClean="0">
                  <a:solidFill>
                    <a:schemeClr val="bg1"/>
                  </a:solidFill>
                  <a:latin typeface="微软雅黑 Light" panose="020B0502040204020203" pitchFamily="34" charset="-122"/>
                  <a:ea typeface="微软雅黑 Light" panose="020B0502040204020203" pitchFamily="34" charset="-122"/>
                </a:rPr>
                <a:t>，改造后，脱水车间内的设备布局将更为合理美观。</a:t>
              </a:r>
              <a:endParaRPr lang="zh-CN" altLang="en-US" sz="1200" dirty="0" smtClean="0">
                <a:solidFill>
                  <a:schemeClr val="bg1"/>
                </a:solidFill>
                <a:latin typeface="微软雅黑 Light" panose="020B0502040204020203" pitchFamily="34" charset="-122"/>
                <a:ea typeface="微软雅黑 Light" panose="020B0502040204020203" pitchFamily="34" charset="-122"/>
              </a:endParaRPr>
            </a:p>
            <a:p>
              <a:pPr>
                <a:buNone/>
              </a:pPr>
              <a:endParaRPr lang="zh-CN" altLang="en-US" sz="1200" dirty="0" smtClean="0">
                <a:solidFill>
                  <a:schemeClr val="bg1"/>
                </a:solidFill>
              </a:endParaRPr>
            </a:p>
            <a:p>
              <a:pPr>
                <a:lnSpc>
                  <a:spcPct val="130000"/>
                </a:lnSpc>
                <a:spcBef>
                  <a:spcPct val="0"/>
                </a:spcBef>
                <a:buFontTx/>
                <a:buNone/>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30" name="泪滴形 29"/>
          <p:cNvSpPr/>
          <p:nvPr/>
        </p:nvSpPr>
        <p:spPr bwMode="auto">
          <a:xfrm rot="2681503">
            <a:off x="650503" y="1364897"/>
            <a:ext cx="1071513" cy="1071514"/>
          </a:xfrm>
          <a:prstGeom prst="teardrop">
            <a:avLst/>
          </a:prstGeom>
          <a:solidFill>
            <a:schemeClr val="bg1"/>
          </a:solidFill>
          <a:ln w="3175">
            <a:solidFill>
              <a:srgbClr val="0A9C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32" name="椭圆 31"/>
          <p:cNvSpPr/>
          <p:nvPr/>
        </p:nvSpPr>
        <p:spPr bwMode="auto">
          <a:xfrm flipH="1">
            <a:off x="1571604" y="1857370"/>
            <a:ext cx="117385" cy="117385"/>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34" name="矩形 33"/>
          <p:cNvSpPr/>
          <p:nvPr/>
        </p:nvSpPr>
        <p:spPr bwMode="auto">
          <a:xfrm>
            <a:off x="714348" y="1643056"/>
            <a:ext cx="1026366" cy="511808"/>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pPr>
            <a:r>
              <a:rPr lang="zh-CN" altLang="en-US" sz="2400" b="1" dirty="0" smtClean="0">
                <a:solidFill>
                  <a:srgbClr val="0A9C9C"/>
                </a:solidFill>
                <a:latin typeface="微软雅黑" panose="020B0503020204020204" pitchFamily="34" charset="-122"/>
                <a:ea typeface="微软雅黑" panose="020B0503020204020204" pitchFamily="34" charset="-122"/>
              </a:rPr>
              <a:t>四</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446520" y="4734560"/>
            <a:ext cx="212661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ppt_x</p:attrName>
                                        </p:attrNameLst>
                                      </p:cBhvr>
                                      <p:tavLst>
                                        <p:tav tm="0">
                                          <p:val>
                                            <p:strVal val="#ppt_x-#ppt_w/2"/>
                                          </p:val>
                                        </p:tav>
                                        <p:tav tm="100000">
                                          <p:val>
                                            <p:strVal val="#ppt_x"/>
                                          </p:val>
                                        </p:tav>
                                      </p:tavLst>
                                    </p:anim>
                                    <p:anim calcmode="lin" valueType="num">
                                      <p:cBhvr>
                                        <p:cTn id="8" dur="750" fill="hold"/>
                                        <p:tgtEl>
                                          <p:spTgt spid="5"/>
                                        </p:tgtEl>
                                        <p:attrNameLst>
                                          <p:attrName>ppt_y</p:attrName>
                                        </p:attrNameLst>
                                      </p:cBhvr>
                                      <p:tavLst>
                                        <p:tav tm="0">
                                          <p:val>
                                            <p:strVal val="#ppt_y"/>
                                          </p:val>
                                        </p:tav>
                                        <p:tav tm="100000">
                                          <p:val>
                                            <p:strVal val="#ppt_y"/>
                                          </p:val>
                                        </p:tav>
                                      </p:tavLst>
                                    </p:anim>
                                    <p:anim calcmode="lin" valueType="num">
                                      <p:cBhvr>
                                        <p:cTn id="9" dur="750" fill="hold"/>
                                        <p:tgtEl>
                                          <p:spTgt spid="5"/>
                                        </p:tgtEl>
                                        <p:attrNameLst>
                                          <p:attrName>ppt_w</p:attrName>
                                        </p:attrNameLst>
                                      </p:cBhvr>
                                      <p:tavLst>
                                        <p:tav tm="0">
                                          <p:val>
                                            <p:fltVal val="0"/>
                                          </p:val>
                                        </p:tav>
                                        <p:tav tm="100000">
                                          <p:val>
                                            <p:strVal val="#ppt_w"/>
                                          </p:val>
                                        </p:tav>
                                      </p:tavLst>
                                    </p:anim>
                                    <p:anim calcmode="lin" valueType="num">
                                      <p:cBhvr>
                                        <p:cTn id="10" dur="750" fill="hold"/>
                                        <p:tgtEl>
                                          <p:spTgt spid="5"/>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800"/>
                                  </p:stCondLst>
                                  <p:childTnLst>
                                    <p:set>
                                      <p:cBhvr>
                                        <p:cTn id="12" dur="1" fill="hold">
                                          <p:stCondLst>
                                            <p:cond delay="0"/>
                                          </p:stCondLst>
                                        </p:cTn>
                                        <p:tgtEl>
                                          <p:spTgt spid="7"/>
                                        </p:tgtEl>
                                        <p:attrNameLst>
                                          <p:attrName>style.visibility</p:attrName>
                                        </p:attrNameLst>
                                      </p:cBhvr>
                                      <p:to>
                                        <p:strVal val="visible"/>
                                      </p:to>
                                    </p:set>
                                    <p:anim calcmode="lin" valueType="num">
                                      <p:cBhvr>
                                        <p:cTn id="13" dur="750" fill="hold"/>
                                        <p:tgtEl>
                                          <p:spTgt spid="7"/>
                                        </p:tgtEl>
                                        <p:attrNameLst>
                                          <p:attrName>ppt_x</p:attrName>
                                        </p:attrNameLst>
                                      </p:cBhvr>
                                      <p:tavLst>
                                        <p:tav tm="0">
                                          <p:val>
                                            <p:strVal val="#ppt_x-#ppt_w/2"/>
                                          </p:val>
                                        </p:tav>
                                        <p:tav tm="100000">
                                          <p:val>
                                            <p:strVal val="#ppt_x"/>
                                          </p:val>
                                        </p:tav>
                                      </p:tavLst>
                                    </p:anim>
                                    <p:anim calcmode="lin" valueType="num">
                                      <p:cBhvr>
                                        <p:cTn id="14" dur="750" fill="hold"/>
                                        <p:tgtEl>
                                          <p:spTgt spid="7"/>
                                        </p:tgtEl>
                                        <p:attrNameLst>
                                          <p:attrName>ppt_y</p:attrName>
                                        </p:attrNameLst>
                                      </p:cBhvr>
                                      <p:tavLst>
                                        <p:tav tm="0">
                                          <p:val>
                                            <p:strVal val="#ppt_y"/>
                                          </p:val>
                                        </p:tav>
                                        <p:tav tm="100000">
                                          <p:val>
                                            <p:strVal val="#ppt_y"/>
                                          </p:val>
                                        </p:tav>
                                      </p:tavLst>
                                    </p:anim>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018" y="87945"/>
            <a:ext cx="4234013" cy="400110"/>
            <a:chOff x="180018" y="87945"/>
            <a:chExt cx="4234013" cy="400110"/>
          </a:xfrm>
        </p:grpSpPr>
        <p:sp>
          <p:nvSpPr>
            <p:cNvPr id="3" name="TextBox 2"/>
            <p:cNvSpPr txBox="1"/>
            <p:nvPr/>
          </p:nvSpPr>
          <p:spPr>
            <a:xfrm flipH="1">
              <a:off x="180018" y="87945"/>
              <a:ext cx="4034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与传统真空皮带机比较</a:t>
              </a:r>
              <a:endParaRPr lang="zh-CN" altLang="en-US" sz="2000" dirty="0">
                <a:effectLst>
                  <a:outerShdw blurRad="50800" dist="38100" dir="5400000" algn="t" rotWithShape="0">
                    <a:prstClr val="black">
                      <a:alpha val="40000"/>
                    </a:prstClr>
                  </a:outerShdw>
                </a:effectLst>
              </a:endParaRPr>
            </a:p>
          </p:txBody>
        </p:sp>
        <p:sp>
          <p:nvSpPr>
            <p:cNvPr id="4" name="矩形 3"/>
            <p:cNvSpPr/>
            <p:nvPr/>
          </p:nvSpPr>
          <p:spPr>
            <a:xfrm>
              <a:off x="2041894" y="272611"/>
              <a:ext cx="2372137" cy="215444"/>
            </a:xfrm>
            <a:prstGeom prst="rect">
              <a:avLst/>
            </a:prstGeom>
          </p:spPr>
          <p:txBody>
            <a:bodyPr wrap="square">
              <a:spAutoFit/>
            </a:bodyPr>
            <a:lstStyle/>
            <a:p>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grpSp>
        <p:nvGrpSpPr>
          <p:cNvPr id="5" name="组合 99"/>
          <p:cNvGrpSpPr/>
          <p:nvPr/>
        </p:nvGrpSpPr>
        <p:grpSpPr bwMode="auto">
          <a:xfrm>
            <a:off x="693462" y="930424"/>
            <a:ext cx="7766970" cy="1180820"/>
            <a:chOff x="683569" y="1017707"/>
            <a:chExt cx="8193731" cy="1244600"/>
          </a:xfrm>
        </p:grpSpPr>
        <p:sp>
          <p:nvSpPr>
            <p:cNvPr id="101" name="矩形 100"/>
            <p:cNvSpPr/>
            <p:nvPr/>
          </p:nvSpPr>
          <p:spPr>
            <a:xfrm>
              <a:off x="1178908" y="1046259"/>
              <a:ext cx="7698392" cy="1105596"/>
            </a:xfrm>
            <a:prstGeom prst="rect">
              <a:avLst/>
            </a:prstGeom>
            <a:solidFill>
              <a:srgbClr val="0A9C9C"/>
            </a:solidFill>
            <a:ln w="3175">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2" name="矩形 24"/>
            <p:cNvSpPr/>
            <p:nvPr/>
          </p:nvSpPr>
          <p:spPr>
            <a:xfrm flipH="1">
              <a:off x="1275753" y="1017707"/>
              <a:ext cx="7601547" cy="1105596"/>
            </a:xfrm>
            <a:custGeom>
              <a:avLst/>
              <a:gdLst/>
              <a:ahLst/>
              <a:cxnLst/>
              <a:rect l="l" t="t" r="r" b="b"/>
              <a:pathLst>
                <a:path w="2762194" h="1676655">
                  <a:moveTo>
                    <a:pt x="0" y="0"/>
                  </a:moveTo>
                  <a:lnTo>
                    <a:pt x="2762194" y="0"/>
                  </a:lnTo>
                  <a:lnTo>
                    <a:pt x="2762194" y="300617"/>
                  </a:lnTo>
                  <a:lnTo>
                    <a:pt x="2724387" y="299428"/>
                  </a:lnTo>
                  <a:cubicBezTo>
                    <a:pt x="1383250" y="299428"/>
                    <a:pt x="263611" y="890068"/>
                    <a:pt x="0" y="1676655"/>
                  </a:cubicBezTo>
                  <a:close/>
                </a:path>
              </a:pathLst>
            </a:custGeom>
            <a:solidFill>
              <a:schemeClr val="bg1">
                <a:alpha val="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6" name="组合 21"/>
            <p:cNvGrpSpPr/>
            <p:nvPr/>
          </p:nvGrpSpPr>
          <p:grpSpPr bwMode="auto">
            <a:xfrm>
              <a:off x="683569" y="1033570"/>
              <a:ext cx="1212945" cy="1130975"/>
              <a:chOff x="683569" y="1033570"/>
              <a:chExt cx="1212945" cy="1130975"/>
            </a:xfrm>
          </p:grpSpPr>
          <p:sp>
            <p:nvSpPr>
              <p:cNvPr id="105" name="泪滴形 104"/>
              <p:cNvSpPr/>
              <p:nvPr/>
            </p:nvSpPr>
            <p:spPr>
              <a:xfrm rot="2681503">
                <a:off x="683569" y="1033570"/>
                <a:ext cx="1130388" cy="1130975"/>
              </a:xfrm>
              <a:prstGeom prst="teardrop">
                <a:avLst/>
              </a:prstGeom>
              <a:solidFill>
                <a:schemeClr val="bg1"/>
              </a:solidFill>
              <a:ln w="3175">
                <a:solidFill>
                  <a:srgbClr val="0A9C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6" name="矩形 105"/>
              <p:cNvSpPr/>
              <p:nvPr/>
            </p:nvSpPr>
            <p:spPr>
              <a:xfrm>
                <a:off x="707383" y="1258813"/>
                <a:ext cx="1082760" cy="539451"/>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defRPr/>
                </a:pPr>
                <a:r>
                  <a:rPr lang="zh-CN" altLang="en-US" sz="2400" b="1" dirty="0" smtClean="0">
                    <a:solidFill>
                      <a:srgbClr val="0A9C9C"/>
                    </a:solidFill>
                    <a:latin typeface="微软雅黑" panose="020B0503020204020204" pitchFamily="34" charset="-122"/>
                    <a:ea typeface="微软雅黑" panose="020B0503020204020204" pitchFamily="34" charset="-122"/>
                  </a:rPr>
                  <a:t>六</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107" name="椭圆 106"/>
              <p:cNvSpPr/>
              <p:nvPr/>
            </p:nvSpPr>
            <p:spPr>
              <a:xfrm flipH="1">
                <a:off x="1772679" y="1537988"/>
                <a:ext cx="123835" cy="122139"/>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04" name="矩形 22"/>
            <p:cNvSpPr>
              <a:spLocks noChangeArrowheads="1"/>
            </p:cNvSpPr>
            <p:nvPr/>
          </p:nvSpPr>
          <p:spPr bwMode="auto">
            <a:xfrm>
              <a:off x="2104131" y="1152857"/>
              <a:ext cx="6577333" cy="110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1200" dirty="0">
                  <a:solidFill>
                    <a:schemeClr val="bg1"/>
                  </a:solidFill>
                  <a:latin typeface="微软雅黑 Light" panose="020B0502040204020203" pitchFamily="34" charset="-122"/>
                  <a:ea typeface="微软雅黑 Light" panose="020B0502040204020203" pitchFamily="34" charset="-122"/>
                </a:rPr>
                <a:t>       </a:t>
              </a:r>
              <a:r>
                <a:rPr lang="zh-CN" altLang="en-US" sz="1200" dirty="0" smtClean="0">
                  <a:solidFill>
                    <a:schemeClr val="bg1"/>
                  </a:solidFill>
                  <a:latin typeface="微软雅黑 Light" panose="020B0502040204020203" pitchFamily="34" charset="-122"/>
                  <a:ea typeface="微软雅黑 Light" panose="020B0502040204020203" pitchFamily="34" charset="-122"/>
                </a:rPr>
                <a:t>六 </a:t>
              </a:r>
              <a:r>
                <a:rPr lang="zh-CN" altLang="en-US" sz="1200" b="1" dirty="0" smtClean="0">
                  <a:solidFill>
                    <a:schemeClr val="bg1"/>
                  </a:solidFill>
                  <a:latin typeface="微软雅黑 Light" panose="020B0502040204020203" pitchFamily="34" charset="-122"/>
                  <a:ea typeface="微软雅黑 Light" panose="020B0502040204020203" pitchFamily="34" charset="-122"/>
                </a:rPr>
                <a:t>真空的利用率高：</a:t>
              </a:r>
              <a:r>
                <a:rPr lang="zh-CN" altLang="en-US" sz="1200" dirty="0" smtClean="0">
                  <a:solidFill>
                    <a:schemeClr val="bg1"/>
                  </a:solidFill>
                  <a:latin typeface="微软雅黑 Light" panose="020B0502040204020203" pitchFamily="34" charset="-122"/>
                  <a:ea typeface="微软雅黑 Light" panose="020B0502040204020203" pitchFamily="34" charset="-122"/>
                </a:rPr>
                <a:t>高效圆盘滤布脱水机和皮带脱水机这两种设备都属于真空脱水机，真空度的高低直接影响了脱水效率和含水率。高效圆盘滤布脱水机采用真空管对单个滤扇进行全密封抽真空（皮带机对滤布面进行抽真空），大大降低了无效功耗，脱水时的真空度可达</a:t>
              </a:r>
              <a:r>
                <a:rPr lang="en-US" sz="1200" dirty="0" smtClean="0">
                  <a:solidFill>
                    <a:schemeClr val="bg1"/>
                  </a:solidFill>
                  <a:latin typeface="微软雅黑 Light" panose="020B0502040204020203" pitchFamily="34" charset="-122"/>
                  <a:ea typeface="微软雅黑 Light" panose="020B0502040204020203" pitchFamily="34" charset="-122"/>
                </a:rPr>
                <a:t>-0.06MPa--0.075MPa</a:t>
              </a:r>
              <a:r>
                <a:rPr lang="zh-CN" altLang="en-US" sz="1200" dirty="0" smtClean="0">
                  <a:solidFill>
                    <a:schemeClr val="bg1"/>
                  </a:solidFill>
                  <a:latin typeface="微软雅黑 Light" panose="020B0502040204020203" pitchFamily="34" charset="-122"/>
                  <a:ea typeface="微软雅黑 Light" panose="020B0502040204020203" pitchFamily="34" charset="-122"/>
                </a:rPr>
                <a:t>，而带式脱水机只能达到</a:t>
              </a:r>
              <a:r>
                <a:rPr lang="en-US" sz="1200" dirty="0" smtClean="0">
                  <a:solidFill>
                    <a:schemeClr val="bg1"/>
                  </a:solidFill>
                  <a:latin typeface="微软雅黑 Light" panose="020B0502040204020203" pitchFamily="34" charset="-122"/>
                  <a:ea typeface="微软雅黑 Light" panose="020B0502040204020203" pitchFamily="34" charset="-122"/>
                </a:rPr>
                <a:t>-0.03--0.04MPa</a:t>
              </a:r>
              <a:r>
                <a:rPr lang="zh-CN" altLang="en-US" sz="1200" dirty="0" smtClean="0">
                  <a:solidFill>
                    <a:schemeClr val="bg1"/>
                  </a:solidFill>
                  <a:latin typeface="微软雅黑 Light" panose="020B0502040204020203" pitchFamily="34" charset="-122"/>
                  <a:ea typeface="微软雅黑 Light" panose="020B0502040204020203" pitchFamily="34" charset="-122"/>
                </a:rPr>
                <a:t>。</a:t>
              </a:r>
              <a:endParaRPr lang="zh-CN" altLang="en-US" sz="1200" dirty="0" smtClean="0">
                <a:solidFill>
                  <a:schemeClr val="bg1"/>
                </a:solidFill>
                <a:latin typeface="微软雅黑 Light" panose="020B0502040204020203" pitchFamily="34" charset="-122"/>
                <a:ea typeface="微软雅黑 Light" panose="020B0502040204020203" pitchFamily="34" charset="-122"/>
              </a:endParaRPr>
            </a:p>
            <a:p>
              <a:pPr>
                <a:buNone/>
              </a:pP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grpSp>
      <p:grpSp>
        <p:nvGrpSpPr>
          <p:cNvPr id="7" name="组合 107"/>
          <p:cNvGrpSpPr/>
          <p:nvPr/>
        </p:nvGrpSpPr>
        <p:grpSpPr bwMode="auto">
          <a:xfrm>
            <a:off x="693462" y="2297708"/>
            <a:ext cx="7766970" cy="1419002"/>
            <a:chOff x="683569" y="1017707"/>
            <a:chExt cx="8193731" cy="1497717"/>
          </a:xfrm>
        </p:grpSpPr>
        <p:sp>
          <p:nvSpPr>
            <p:cNvPr id="109" name="矩形 108"/>
            <p:cNvSpPr/>
            <p:nvPr/>
          </p:nvSpPr>
          <p:spPr>
            <a:xfrm>
              <a:off x="1178908" y="1046299"/>
              <a:ext cx="7698392" cy="1105539"/>
            </a:xfrm>
            <a:prstGeom prst="rect">
              <a:avLst/>
            </a:prstGeom>
            <a:solidFill>
              <a:srgbClr val="0A9C9C"/>
            </a:solidFill>
            <a:ln w="3175">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0" name="矩形 24"/>
            <p:cNvSpPr/>
            <p:nvPr/>
          </p:nvSpPr>
          <p:spPr>
            <a:xfrm flipH="1">
              <a:off x="1275753" y="1017707"/>
              <a:ext cx="7601547" cy="1105539"/>
            </a:xfrm>
            <a:custGeom>
              <a:avLst/>
              <a:gdLst/>
              <a:ahLst/>
              <a:cxnLst/>
              <a:rect l="l" t="t" r="r" b="b"/>
              <a:pathLst>
                <a:path w="2762194" h="1676655">
                  <a:moveTo>
                    <a:pt x="0" y="0"/>
                  </a:moveTo>
                  <a:lnTo>
                    <a:pt x="2762194" y="0"/>
                  </a:lnTo>
                  <a:lnTo>
                    <a:pt x="2762194" y="300617"/>
                  </a:lnTo>
                  <a:lnTo>
                    <a:pt x="2724387" y="299428"/>
                  </a:lnTo>
                  <a:cubicBezTo>
                    <a:pt x="1383250" y="299428"/>
                    <a:pt x="263611" y="890068"/>
                    <a:pt x="0" y="1676655"/>
                  </a:cubicBezTo>
                  <a:close/>
                </a:path>
              </a:pathLst>
            </a:custGeom>
            <a:solidFill>
              <a:schemeClr val="bg1">
                <a:alpha val="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8" name="组合 37"/>
            <p:cNvGrpSpPr/>
            <p:nvPr/>
          </p:nvGrpSpPr>
          <p:grpSpPr bwMode="auto">
            <a:xfrm>
              <a:off x="683569" y="1033591"/>
              <a:ext cx="1212945" cy="1130954"/>
              <a:chOff x="683569" y="1033591"/>
              <a:chExt cx="1212945" cy="1130954"/>
            </a:xfrm>
          </p:grpSpPr>
          <p:sp>
            <p:nvSpPr>
              <p:cNvPr id="113" name="泪滴形 112"/>
              <p:cNvSpPr/>
              <p:nvPr/>
            </p:nvSpPr>
            <p:spPr>
              <a:xfrm rot="2681503">
                <a:off x="683569" y="1033591"/>
                <a:ext cx="1130388" cy="1130954"/>
              </a:xfrm>
              <a:prstGeom prst="teardrop">
                <a:avLst/>
              </a:prstGeom>
              <a:solidFill>
                <a:schemeClr val="bg1"/>
              </a:solidFill>
              <a:ln w="3175">
                <a:solidFill>
                  <a:srgbClr val="0A9C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14" name="矩形 113"/>
              <p:cNvSpPr/>
              <p:nvPr/>
            </p:nvSpPr>
            <p:spPr>
              <a:xfrm>
                <a:off x="707383" y="1259147"/>
                <a:ext cx="1082760" cy="540199"/>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pPr>
                <a:r>
                  <a:rPr lang="zh-CN" altLang="en-US" sz="2400" b="1" dirty="0" smtClean="0">
                    <a:solidFill>
                      <a:srgbClr val="0A9C9C"/>
                    </a:solidFill>
                    <a:latin typeface="微软雅黑" panose="020B0503020204020204" pitchFamily="34" charset="-122"/>
                    <a:ea typeface="微软雅黑" panose="020B0503020204020204" pitchFamily="34" charset="-122"/>
                  </a:rPr>
                  <a:t>七</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115" name="椭圆 114"/>
              <p:cNvSpPr/>
              <p:nvPr/>
            </p:nvSpPr>
            <p:spPr>
              <a:xfrm flipH="1">
                <a:off x="1772679" y="1537119"/>
                <a:ext cx="123835" cy="123897"/>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12" name="矩形 38"/>
            <p:cNvSpPr>
              <a:spLocks noChangeArrowheads="1"/>
            </p:cNvSpPr>
            <p:nvPr/>
          </p:nvSpPr>
          <p:spPr bwMode="auto">
            <a:xfrm>
              <a:off x="2104131" y="1152857"/>
              <a:ext cx="6577333" cy="136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1200" dirty="0">
                  <a:solidFill>
                    <a:schemeClr val="bg1"/>
                  </a:solidFill>
                  <a:latin typeface="微软雅黑 Light" panose="020B0502040204020203" pitchFamily="34" charset="-122"/>
                  <a:ea typeface="微软雅黑 Light" panose="020B0502040204020203" pitchFamily="34" charset="-122"/>
                </a:rPr>
                <a:t>      </a:t>
              </a:r>
              <a:r>
                <a:rPr lang="zh-CN" altLang="en-US" sz="1200" dirty="0" smtClean="0">
                  <a:solidFill>
                    <a:schemeClr val="bg1"/>
                  </a:solidFill>
                  <a:latin typeface="微软雅黑 Light" panose="020B0502040204020203" pitchFamily="34" charset="-122"/>
                  <a:ea typeface="微软雅黑 Light" panose="020B0502040204020203" pitchFamily="34" charset="-122"/>
                </a:rPr>
                <a:t>七 </a:t>
              </a:r>
              <a:r>
                <a:rPr lang="zh-CN" altLang="en-US" sz="1200" b="1" dirty="0" smtClean="0">
                  <a:solidFill>
                    <a:schemeClr val="bg1"/>
                  </a:solidFill>
                  <a:latin typeface="微软雅黑 Light" panose="020B0502040204020203" pitchFamily="34" charset="-122"/>
                  <a:ea typeface="微软雅黑 Light" panose="020B0502040204020203" pitchFamily="34" charset="-122"/>
                </a:rPr>
                <a:t>维护成本低：</a:t>
              </a:r>
              <a:r>
                <a:rPr lang="zh-CN" altLang="en-US" sz="1200" dirty="0" smtClean="0">
                  <a:solidFill>
                    <a:schemeClr val="bg1"/>
                  </a:solidFill>
                  <a:latin typeface="微软雅黑 Light" panose="020B0502040204020203" pitchFamily="34" charset="-122"/>
                  <a:ea typeface="微软雅黑 Light" panose="020B0502040204020203" pitchFamily="34" charset="-122"/>
                </a:rPr>
                <a:t>高效圆盘滤布脱水机主要运行消耗件为滤布，如以一年为限，高效圆盘滤布脱水机更换滤布的费用约为皮带机的</a:t>
              </a:r>
              <a:r>
                <a:rPr lang="en-US" sz="1200" dirty="0" smtClean="0">
                  <a:solidFill>
                    <a:schemeClr val="bg1"/>
                  </a:solidFill>
                  <a:latin typeface="微软雅黑 Light" panose="020B0502040204020203" pitchFamily="34" charset="-122"/>
                  <a:ea typeface="微软雅黑 Light" panose="020B0502040204020203" pitchFamily="34" charset="-122"/>
                </a:rPr>
                <a:t>60%</a:t>
              </a:r>
              <a:r>
                <a:rPr lang="zh-CN" altLang="en-US" sz="1200" dirty="0" smtClean="0">
                  <a:solidFill>
                    <a:schemeClr val="bg1"/>
                  </a:solidFill>
                  <a:latin typeface="微软雅黑 Light" panose="020B0502040204020203" pitchFamily="34" charset="-122"/>
                  <a:ea typeface="微软雅黑 Light" panose="020B0502040204020203" pitchFamily="34" charset="-122"/>
                </a:rPr>
                <a:t>；而皮带机为水平方向运行，除滤布外还需消耗大量轴承、托辊，维护工作量较大。综合考虑每年的维护成本，滤布式圆盘脱水机约为皮带脱水机的</a:t>
              </a:r>
              <a:r>
                <a:rPr lang="en-US" sz="1200" dirty="0" smtClean="0">
                  <a:solidFill>
                    <a:schemeClr val="bg1"/>
                  </a:solidFill>
                  <a:latin typeface="微软雅黑 Light" panose="020B0502040204020203" pitchFamily="34" charset="-122"/>
                  <a:ea typeface="微软雅黑 Light" panose="020B0502040204020203" pitchFamily="34" charset="-122"/>
                </a:rPr>
                <a:t>30-50%</a:t>
              </a:r>
              <a:r>
                <a:rPr lang="zh-CN" altLang="en-US" sz="1200" dirty="0" smtClean="0">
                  <a:solidFill>
                    <a:schemeClr val="bg1"/>
                  </a:solidFill>
                  <a:latin typeface="微软雅黑 Light" panose="020B0502040204020203" pitchFamily="34" charset="-122"/>
                  <a:ea typeface="微软雅黑 Light" panose="020B0502040204020203" pitchFamily="34" charset="-122"/>
                </a:rPr>
                <a:t>。</a:t>
              </a:r>
              <a:endParaRPr lang="zh-CN" altLang="en-US" sz="1200" dirty="0" smtClean="0">
                <a:solidFill>
                  <a:schemeClr val="bg1"/>
                </a:solidFill>
                <a:latin typeface="微软雅黑 Light" panose="020B0502040204020203" pitchFamily="34" charset="-122"/>
                <a:ea typeface="微软雅黑 Light" panose="020B0502040204020203" pitchFamily="34" charset="-122"/>
              </a:endParaRPr>
            </a:p>
            <a:p>
              <a:pPr>
                <a:buNone/>
              </a:pPr>
              <a:endParaRPr lang="zh-CN" altLang="en-US" sz="1200" dirty="0" smtClean="0">
                <a:solidFill>
                  <a:schemeClr val="bg1"/>
                </a:solidFill>
                <a:latin typeface="微软雅黑 Light" panose="020B0502040204020203" pitchFamily="34" charset="-122"/>
                <a:ea typeface="微软雅黑 Light" panose="020B0502040204020203" pitchFamily="34" charset="-122"/>
              </a:endParaRPr>
            </a:p>
            <a:p>
              <a:pPr>
                <a:lnSpc>
                  <a:spcPct val="130000"/>
                </a:lnSpc>
                <a:spcBef>
                  <a:spcPct val="0"/>
                </a:spcBef>
                <a:buFontTx/>
                <a:buNone/>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115"/>
          <p:cNvGrpSpPr/>
          <p:nvPr/>
        </p:nvGrpSpPr>
        <p:grpSpPr bwMode="auto">
          <a:xfrm>
            <a:off x="693462" y="3500445"/>
            <a:ext cx="7798019" cy="1913240"/>
            <a:chOff x="683569" y="853415"/>
            <a:chExt cx="8226486" cy="1890325"/>
          </a:xfrm>
        </p:grpSpPr>
        <p:sp>
          <p:nvSpPr>
            <p:cNvPr id="117" name="矩形 116"/>
            <p:cNvSpPr/>
            <p:nvPr/>
          </p:nvSpPr>
          <p:spPr>
            <a:xfrm>
              <a:off x="1178908" y="1046259"/>
              <a:ext cx="7698392" cy="1105596"/>
            </a:xfrm>
            <a:prstGeom prst="rect">
              <a:avLst/>
            </a:prstGeom>
            <a:solidFill>
              <a:srgbClr val="0A9C9C"/>
            </a:solidFill>
            <a:ln w="3175">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8" name="矩形 24"/>
            <p:cNvSpPr/>
            <p:nvPr/>
          </p:nvSpPr>
          <p:spPr>
            <a:xfrm flipH="1">
              <a:off x="1308508" y="853415"/>
              <a:ext cx="7601547" cy="1105596"/>
            </a:xfrm>
            <a:custGeom>
              <a:avLst/>
              <a:gdLst/>
              <a:ahLst/>
              <a:cxnLst/>
              <a:rect l="l" t="t" r="r" b="b"/>
              <a:pathLst>
                <a:path w="2762194" h="1676655">
                  <a:moveTo>
                    <a:pt x="0" y="0"/>
                  </a:moveTo>
                  <a:lnTo>
                    <a:pt x="2762194" y="0"/>
                  </a:lnTo>
                  <a:lnTo>
                    <a:pt x="2762194" y="300617"/>
                  </a:lnTo>
                  <a:lnTo>
                    <a:pt x="2724387" y="299428"/>
                  </a:lnTo>
                  <a:cubicBezTo>
                    <a:pt x="1383250" y="299428"/>
                    <a:pt x="263611" y="890068"/>
                    <a:pt x="0" y="1676655"/>
                  </a:cubicBezTo>
                  <a:close/>
                </a:path>
              </a:pathLst>
            </a:custGeom>
            <a:solidFill>
              <a:schemeClr val="bg1">
                <a:alpha val="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10" name="组合 45"/>
            <p:cNvGrpSpPr/>
            <p:nvPr/>
          </p:nvGrpSpPr>
          <p:grpSpPr bwMode="auto">
            <a:xfrm>
              <a:off x="683569" y="1033570"/>
              <a:ext cx="1212945" cy="1130975"/>
              <a:chOff x="683569" y="1033570"/>
              <a:chExt cx="1212945" cy="1130975"/>
            </a:xfrm>
          </p:grpSpPr>
          <p:sp>
            <p:nvSpPr>
              <p:cNvPr id="121" name="泪滴形 120"/>
              <p:cNvSpPr/>
              <p:nvPr/>
            </p:nvSpPr>
            <p:spPr>
              <a:xfrm rot="2681503">
                <a:off x="683569" y="1033570"/>
                <a:ext cx="1130388" cy="1130975"/>
              </a:xfrm>
              <a:prstGeom prst="teardrop">
                <a:avLst/>
              </a:prstGeom>
              <a:solidFill>
                <a:schemeClr val="bg1"/>
              </a:solidFill>
              <a:ln w="3175">
                <a:solidFill>
                  <a:srgbClr val="0A9C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22" name="矩形 121"/>
              <p:cNvSpPr/>
              <p:nvPr/>
            </p:nvSpPr>
            <p:spPr>
              <a:xfrm>
                <a:off x="707383" y="1258813"/>
                <a:ext cx="1082760" cy="505677"/>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pPr>
                <a:r>
                  <a:rPr lang="zh-CN" altLang="en-US" sz="2400" b="1" dirty="0" smtClean="0">
                    <a:solidFill>
                      <a:srgbClr val="0A9C9C"/>
                    </a:solidFill>
                    <a:latin typeface="微软雅黑" panose="020B0503020204020204" pitchFamily="34" charset="-122"/>
                    <a:ea typeface="微软雅黑" panose="020B0503020204020204" pitchFamily="34" charset="-122"/>
                  </a:rPr>
                  <a:t>八</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123" name="椭圆 122"/>
              <p:cNvSpPr/>
              <p:nvPr/>
            </p:nvSpPr>
            <p:spPr>
              <a:xfrm flipH="1">
                <a:off x="1772679" y="1537988"/>
                <a:ext cx="123835" cy="122139"/>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20" name="矩形 46"/>
            <p:cNvSpPr>
              <a:spLocks noChangeArrowheads="1"/>
            </p:cNvSpPr>
            <p:nvPr/>
          </p:nvSpPr>
          <p:spPr bwMode="auto">
            <a:xfrm>
              <a:off x="2137503" y="1065161"/>
              <a:ext cx="6577333" cy="167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1200" dirty="0" smtClean="0">
                  <a:solidFill>
                    <a:schemeClr val="bg1"/>
                  </a:solidFill>
                  <a:latin typeface="微软雅黑" panose="020B0503020204020204" pitchFamily="34" charset="-122"/>
                  <a:ea typeface="微软雅黑" panose="020B0503020204020204" pitchFamily="34" charset="-122"/>
                </a:rPr>
                <a:t>      </a:t>
              </a:r>
              <a:r>
                <a:rPr lang="zh-CN" altLang="en-US" sz="1200" dirty="0" smtClean="0">
                  <a:solidFill>
                    <a:schemeClr val="bg1"/>
                  </a:solidFill>
                  <a:latin typeface="微软雅黑 Light" panose="020B0502040204020203" pitchFamily="34" charset="-122"/>
                  <a:ea typeface="微软雅黑 Light" panose="020B0502040204020203" pitchFamily="34" charset="-122"/>
                </a:rPr>
                <a:t>八 </a:t>
              </a:r>
              <a:r>
                <a:rPr lang="zh-CN" altLang="en-US" sz="1200" b="1" dirty="0" smtClean="0">
                  <a:solidFill>
                    <a:schemeClr val="bg1"/>
                  </a:solidFill>
                  <a:latin typeface="微软雅黑 Light" panose="020B0502040204020203" pitchFamily="34" charset="-122"/>
                  <a:ea typeface="微软雅黑 Light" panose="020B0502040204020203" pitchFamily="34" charset="-122"/>
                </a:rPr>
                <a:t>改善作业环境：</a:t>
              </a:r>
              <a:r>
                <a:rPr lang="zh-CN" altLang="en-US" sz="1200" dirty="0" smtClean="0">
                  <a:solidFill>
                    <a:schemeClr val="bg1"/>
                  </a:solidFill>
                  <a:latin typeface="微软雅黑 Light" panose="020B0502040204020203" pitchFamily="34" charset="-122"/>
                  <a:ea typeface="微软雅黑 Light" panose="020B0502040204020203" pitchFamily="34" charset="-122"/>
                </a:rPr>
                <a:t>需脱水浆液温度在</a:t>
              </a:r>
              <a:r>
                <a:rPr lang="en-US" sz="1200" dirty="0" smtClean="0">
                  <a:solidFill>
                    <a:schemeClr val="bg1"/>
                  </a:solidFill>
                  <a:latin typeface="微软雅黑 Light" panose="020B0502040204020203" pitchFamily="34" charset="-122"/>
                  <a:ea typeface="微软雅黑 Light" panose="020B0502040204020203" pitchFamily="34" charset="-122"/>
                </a:rPr>
                <a:t>60</a:t>
              </a:r>
              <a:r>
                <a:rPr lang="zh-CN" altLang="en-US" sz="1200" dirty="0" smtClean="0">
                  <a:solidFill>
                    <a:schemeClr val="bg1"/>
                  </a:solidFill>
                  <a:latin typeface="微软雅黑 Light" panose="020B0502040204020203" pitchFamily="34" charset="-122"/>
                  <a:ea typeface="微软雅黑 Light" panose="020B0502040204020203" pitchFamily="34" charset="-122"/>
                </a:rPr>
                <a:t>度以上，皮带脱水机脱水区面积大（一台每小时出力</a:t>
              </a:r>
              <a:r>
                <a:rPr lang="en-US" sz="1200" dirty="0" smtClean="0">
                  <a:solidFill>
                    <a:schemeClr val="bg1"/>
                  </a:solidFill>
                  <a:latin typeface="微软雅黑 Light" panose="020B0502040204020203" pitchFamily="34" charset="-122"/>
                  <a:ea typeface="微软雅黑 Light" panose="020B0502040204020203" pitchFamily="34" charset="-122"/>
                </a:rPr>
                <a:t>40t</a:t>
              </a:r>
              <a:r>
                <a:rPr lang="zh-CN" altLang="en-US" sz="1200" dirty="0" smtClean="0">
                  <a:solidFill>
                    <a:schemeClr val="bg1"/>
                  </a:solidFill>
                  <a:latin typeface="微软雅黑 Light" panose="020B0502040204020203" pitchFamily="34" charset="-122"/>
                  <a:ea typeface="微软雅黑 Light" panose="020B0502040204020203" pitchFamily="34" charset="-122"/>
                </a:rPr>
                <a:t>的皮带机，主机占地面积约为</a:t>
              </a:r>
              <a:r>
                <a:rPr lang="en-US" sz="1200" dirty="0" smtClean="0">
                  <a:solidFill>
                    <a:schemeClr val="bg1"/>
                  </a:solidFill>
                  <a:latin typeface="微软雅黑 Light" panose="020B0502040204020203" pitchFamily="34" charset="-122"/>
                  <a:ea typeface="微软雅黑 Light" panose="020B0502040204020203" pitchFamily="34" charset="-122"/>
                </a:rPr>
                <a:t>40m</a:t>
              </a:r>
              <a:r>
                <a:rPr lang="en-US" sz="1200" baseline="30000" dirty="0" smtClean="0">
                  <a:solidFill>
                    <a:schemeClr val="bg1"/>
                  </a:solidFill>
                  <a:latin typeface="微软雅黑 Light" panose="020B0502040204020203" pitchFamily="34" charset="-122"/>
                  <a:ea typeface="微软雅黑 Light" panose="020B0502040204020203" pitchFamily="34" charset="-122"/>
                </a:rPr>
                <a:t>2</a:t>
              </a:r>
              <a:r>
                <a:rPr lang="zh-CN" altLang="en-US" sz="1200" dirty="0" smtClean="0">
                  <a:solidFill>
                    <a:schemeClr val="bg1"/>
                  </a:solidFill>
                  <a:latin typeface="微软雅黑 Light" panose="020B0502040204020203" pitchFamily="34" charset="-122"/>
                  <a:ea typeface="微软雅黑 Light" panose="020B0502040204020203" pitchFamily="34" charset="-122"/>
                </a:rPr>
                <a:t>），且其为敞开式，在生产过程中产生了大量有害热蒸汽，并弥漫至整个车间，对脱水间设备、构件腐蚀严重；圆盘滤布脱水机脱水区面积小（一台每小时出力</a:t>
              </a:r>
              <a:r>
                <a:rPr lang="en-US" altLang="zh-CN" sz="1200" dirty="0" smtClean="0">
                  <a:solidFill>
                    <a:schemeClr val="bg1"/>
                  </a:solidFill>
                  <a:latin typeface="微软雅黑 Light" panose="020B0502040204020203" pitchFamily="34" charset="-122"/>
                  <a:ea typeface="微软雅黑 Light" panose="020B0502040204020203" pitchFamily="34" charset="-122"/>
                </a:rPr>
                <a:t>50</a:t>
              </a:r>
              <a:r>
                <a:rPr lang="en-US" sz="1200" dirty="0" smtClean="0">
                  <a:solidFill>
                    <a:schemeClr val="bg1"/>
                  </a:solidFill>
                  <a:latin typeface="微软雅黑 Light" panose="020B0502040204020203" pitchFamily="34" charset="-122"/>
                  <a:ea typeface="微软雅黑 Light" panose="020B0502040204020203" pitchFamily="34" charset="-122"/>
                </a:rPr>
                <a:t>t</a:t>
              </a:r>
              <a:r>
                <a:rPr lang="zh-CN" altLang="en-US" sz="1200" dirty="0" smtClean="0">
                  <a:solidFill>
                    <a:schemeClr val="bg1"/>
                  </a:solidFill>
                  <a:latin typeface="微软雅黑 Light" panose="020B0502040204020203" pitchFamily="34" charset="-122"/>
                  <a:ea typeface="微软雅黑 Light" panose="020B0502040204020203" pitchFamily="34" charset="-122"/>
                </a:rPr>
                <a:t>的圆盘机，占地面积约为</a:t>
              </a:r>
              <a:r>
                <a:rPr lang="en-US" sz="1200" dirty="0" smtClean="0">
                  <a:solidFill>
                    <a:schemeClr val="bg1"/>
                  </a:solidFill>
                  <a:latin typeface="微软雅黑 Light" panose="020B0502040204020203" pitchFamily="34" charset="-122"/>
                  <a:ea typeface="微软雅黑 Light" panose="020B0502040204020203" pitchFamily="34" charset="-122"/>
                </a:rPr>
                <a:t>12m</a:t>
              </a:r>
              <a:r>
                <a:rPr lang="en-US" sz="1200" baseline="30000" dirty="0" smtClean="0">
                  <a:solidFill>
                    <a:schemeClr val="bg1"/>
                  </a:solidFill>
                  <a:latin typeface="微软雅黑 Light" panose="020B0502040204020203" pitchFamily="34" charset="-122"/>
                  <a:ea typeface="微软雅黑 Light" panose="020B0502040204020203" pitchFamily="34" charset="-122"/>
                </a:rPr>
                <a:t>2</a:t>
              </a:r>
              <a:r>
                <a:rPr lang="zh-CN" altLang="en-US" sz="1200" dirty="0" smtClean="0">
                  <a:solidFill>
                    <a:schemeClr val="bg1"/>
                  </a:solidFill>
                  <a:latin typeface="微软雅黑 Light" panose="020B0502040204020203" pitchFamily="34" charset="-122"/>
                  <a:ea typeface="微软雅黑 Light" panose="020B0502040204020203" pitchFamily="34" charset="-122"/>
                </a:rPr>
                <a:t>），设备本身带有蒸汽阻隔装置，且真空高，滤液流动速度较快，有害气体基本无法扩散。</a:t>
              </a:r>
              <a:endParaRPr lang="zh-CN" altLang="en-US" sz="1200" dirty="0" smtClean="0">
                <a:solidFill>
                  <a:schemeClr val="bg1"/>
                </a:solidFill>
                <a:latin typeface="微软雅黑 Light" panose="020B0502040204020203" pitchFamily="34" charset="-122"/>
                <a:ea typeface="微软雅黑 Light" panose="020B0502040204020203" pitchFamily="34" charset="-122"/>
              </a:endParaRPr>
            </a:p>
            <a:p>
              <a:pPr>
                <a:buNone/>
              </a:pPr>
              <a:endParaRPr lang="zh-CN" altLang="en-US" sz="1200" dirty="0" smtClean="0">
                <a:solidFill>
                  <a:schemeClr val="bg1"/>
                </a:solidFill>
                <a:latin typeface="微软雅黑 Light" panose="020B0502040204020203" pitchFamily="34" charset="-122"/>
                <a:ea typeface="微软雅黑 Light" panose="020B0502040204020203" pitchFamily="34" charset="-122"/>
              </a:endParaRPr>
            </a:p>
            <a:p>
              <a:pPr>
                <a:buNone/>
              </a:pPr>
              <a:endParaRPr lang="zh-CN" altLang="en-US" sz="1200" dirty="0" smtClean="0">
                <a:solidFill>
                  <a:schemeClr val="bg1"/>
                </a:solidFill>
              </a:endParaRPr>
            </a:p>
            <a:p>
              <a:pPr>
                <a:lnSpc>
                  <a:spcPct val="130000"/>
                </a:lnSpc>
                <a:spcBef>
                  <a:spcPct val="0"/>
                </a:spcBef>
                <a:buFontTx/>
                <a:buNone/>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6484620" y="4814570"/>
            <a:ext cx="2164080"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ppt_x</p:attrName>
                                        </p:attrNameLst>
                                      </p:cBhvr>
                                      <p:tavLst>
                                        <p:tav tm="0">
                                          <p:val>
                                            <p:strVal val="#ppt_x-#ppt_w/2"/>
                                          </p:val>
                                        </p:tav>
                                        <p:tav tm="100000">
                                          <p:val>
                                            <p:strVal val="#ppt_x"/>
                                          </p:val>
                                        </p:tav>
                                      </p:tavLst>
                                    </p:anim>
                                    <p:anim calcmode="lin" valueType="num">
                                      <p:cBhvr>
                                        <p:cTn id="8" dur="750" fill="hold"/>
                                        <p:tgtEl>
                                          <p:spTgt spid="5"/>
                                        </p:tgtEl>
                                        <p:attrNameLst>
                                          <p:attrName>ppt_y</p:attrName>
                                        </p:attrNameLst>
                                      </p:cBhvr>
                                      <p:tavLst>
                                        <p:tav tm="0">
                                          <p:val>
                                            <p:strVal val="#ppt_y"/>
                                          </p:val>
                                        </p:tav>
                                        <p:tav tm="100000">
                                          <p:val>
                                            <p:strVal val="#ppt_y"/>
                                          </p:val>
                                        </p:tav>
                                      </p:tavLst>
                                    </p:anim>
                                    <p:anim calcmode="lin" valueType="num">
                                      <p:cBhvr>
                                        <p:cTn id="9" dur="750" fill="hold"/>
                                        <p:tgtEl>
                                          <p:spTgt spid="5"/>
                                        </p:tgtEl>
                                        <p:attrNameLst>
                                          <p:attrName>ppt_w</p:attrName>
                                        </p:attrNameLst>
                                      </p:cBhvr>
                                      <p:tavLst>
                                        <p:tav tm="0">
                                          <p:val>
                                            <p:fltVal val="0"/>
                                          </p:val>
                                        </p:tav>
                                        <p:tav tm="100000">
                                          <p:val>
                                            <p:strVal val="#ppt_w"/>
                                          </p:val>
                                        </p:tav>
                                      </p:tavLst>
                                    </p:anim>
                                    <p:anim calcmode="lin" valueType="num">
                                      <p:cBhvr>
                                        <p:cTn id="10" dur="750" fill="hold"/>
                                        <p:tgtEl>
                                          <p:spTgt spid="5"/>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800"/>
                                  </p:stCondLst>
                                  <p:childTnLst>
                                    <p:set>
                                      <p:cBhvr>
                                        <p:cTn id="12" dur="1" fill="hold">
                                          <p:stCondLst>
                                            <p:cond delay="0"/>
                                          </p:stCondLst>
                                        </p:cTn>
                                        <p:tgtEl>
                                          <p:spTgt spid="7"/>
                                        </p:tgtEl>
                                        <p:attrNameLst>
                                          <p:attrName>style.visibility</p:attrName>
                                        </p:attrNameLst>
                                      </p:cBhvr>
                                      <p:to>
                                        <p:strVal val="visible"/>
                                      </p:to>
                                    </p:set>
                                    <p:anim calcmode="lin" valueType="num">
                                      <p:cBhvr>
                                        <p:cTn id="13" dur="750" fill="hold"/>
                                        <p:tgtEl>
                                          <p:spTgt spid="7"/>
                                        </p:tgtEl>
                                        <p:attrNameLst>
                                          <p:attrName>ppt_x</p:attrName>
                                        </p:attrNameLst>
                                      </p:cBhvr>
                                      <p:tavLst>
                                        <p:tav tm="0">
                                          <p:val>
                                            <p:strVal val="#ppt_x-#ppt_w/2"/>
                                          </p:val>
                                        </p:tav>
                                        <p:tav tm="100000">
                                          <p:val>
                                            <p:strVal val="#ppt_x"/>
                                          </p:val>
                                        </p:tav>
                                      </p:tavLst>
                                    </p:anim>
                                    <p:anim calcmode="lin" valueType="num">
                                      <p:cBhvr>
                                        <p:cTn id="14" dur="750" fill="hold"/>
                                        <p:tgtEl>
                                          <p:spTgt spid="7"/>
                                        </p:tgtEl>
                                        <p:attrNameLst>
                                          <p:attrName>ppt_y</p:attrName>
                                        </p:attrNameLst>
                                      </p:cBhvr>
                                      <p:tavLst>
                                        <p:tav tm="0">
                                          <p:val>
                                            <p:strVal val="#ppt_y"/>
                                          </p:val>
                                        </p:tav>
                                        <p:tav tm="100000">
                                          <p:val>
                                            <p:strVal val="#ppt_y"/>
                                          </p:val>
                                        </p:tav>
                                      </p:tavLst>
                                    </p:anim>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170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ppt_x</p:attrName>
                                        </p:attrNameLst>
                                      </p:cBhvr>
                                      <p:tavLst>
                                        <p:tav tm="0">
                                          <p:val>
                                            <p:strVal val="#ppt_x-#ppt_w/2"/>
                                          </p:val>
                                        </p:tav>
                                        <p:tav tm="100000">
                                          <p:val>
                                            <p:strVal val="#ppt_x"/>
                                          </p:val>
                                        </p:tav>
                                      </p:tavLst>
                                    </p:anim>
                                    <p:anim calcmode="lin" valueType="num">
                                      <p:cBhvr>
                                        <p:cTn id="20" dur="750" fill="hold"/>
                                        <p:tgtEl>
                                          <p:spTgt spid="9"/>
                                        </p:tgtEl>
                                        <p:attrNameLst>
                                          <p:attrName>ppt_y</p:attrName>
                                        </p:attrNameLst>
                                      </p:cBhvr>
                                      <p:tavLst>
                                        <p:tav tm="0">
                                          <p:val>
                                            <p:strVal val="#ppt_y"/>
                                          </p:val>
                                        </p:tav>
                                        <p:tav tm="100000">
                                          <p:val>
                                            <p:strVal val="#ppt_y"/>
                                          </p:val>
                                        </p:tav>
                                      </p:tavLst>
                                    </p:anim>
                                    <p:anim calcmode="lin" valueType="num">
                                      <p:cBhvr>
                                        <p:cTn id="21" dur="750" fill="hold"/>
                                        <p:tgtEl>
                                          <p:spTgt spid="9"/>
                                        </p:tgtEl>
                                        <p:attrNameLst>
                                          <p:attrName>ppt_w</p:attrName>
                                        </p:attrNameLst>
                                      </p:cBhvr>
                                      <p:tavLst>
                                        <p:tav tm="0">
                                          <p:val>
                                            <p:fltVal val="0"/>
                                          </p:val>
                                        </p:tav>
                                        <p:tav tm="100000">
                                          <p:val>
                                            <p:strVal val="#ppt_w"/>
                                          </p:val>
                                        </p:tav>
                                      </p:tavLst>
                                    </p:anim>
                                    <p:anim calcmode="lin" valueType="num">
                                      <p:cBhvr>
                                        <p:cTn id="22" dur="75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80018" y="87945"/>
            <a:ext cx="3749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与传统真空皮带机比较</a:t>
            </a:r>
            <a:endParaRPr lang="zh-CN" altLang="en-US" sz="2000" dirty="0">
              <a:effectLst>
                <a:outerShdw blurRad="50800" dist="38100" dir="5400000" algn="t" rotWithShape="0">
                  <a:prstClr val="black">
                    <a:alpha val="40000"/>
                  </a:prstClr>
                </a:outerShdw>
              </a:effectLst>
            </a:endParaRPr>
          </a:p>
        </p:txBody>
      </p:sp>
      <p:grpSp>
        <p:nvGrpSpPr>
          <p:cNvPr id="7" name="组合 8"/>
          <p:cNvGrpSpPr/>
          <p:nvPr/>
        </p:nvGrpSpPr>
        <p:grpSpPr>
          <a:xfrm>
            <a:off x="5715008" y="928676"/>
            <a:ext cx="2804120" cy="3750100"/>
            <a:chOff x="5812436" y="1310805"/>
            <a:chExt cx="2804120" cy="3750100"/>
          </a:xfrm>
        </p:grpSpPr>
        <p:sp>
          <p:nvSpPr>
            <p:cNvPr id="6" name="Text Box 11"/>
            <p:cNvSpPr txBox="1">
              <a:spLocks noChangeArrowheads="1"/>
            </p:cNvSpPr>
            <p:nvPr/>
          </p:nvSpPr>
          <p:spPr bwMode="auto">
            <a:xfrm>
              <a:off x="5812436" y="1667668"/>
              <a:ext cx="2804120" cy="3393237"/>
            </a:xfrm>
            <a:prstGeom prst="rect">
              <a:avLst/>
            </a:prstGeom>
            <a:noFill/>
          </p:spPr>
          <p:txBody>
            <a:bodyPr wrap="square">
              <a:spAutoFit/>
            </a:bodyPr>
            <a:lstStyle>
              <a:defPPr>
                <a:defRPr lang="zh-CN"/>
              </a:defPPr>
              <a:lvl1pPr algn="just" fontAlgn="auto">
                <a:lnSpc>
                  <a:spcPct val="150000"/>
                </a:lnSpc>
                <a:spcBef>
                  <a:spcPts val="0"/>
                </a:spcBef>
                <a:spcAft>
                  <a:spcPts val="0"/>
                </a:spcAft>
                <a:defRPr sz="1100" spc="2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smtClean="0"/>
                <a:t>    通过对已经投产的圆盘滤布脱水机系统调研，圆盘滤布脱水机系统属于新兴的脱硫石膏处理工艺，改造设备结构简单，无大型、高速转动部件，主要核心部件采用</a:t>
              </a:r>
              <a:r>
                <a:rPr lang="en-US" altLang="zh-CN" sz="1200" dirty="0" smtClean="0"/>
                <a:t>2205</a:t>
              </a:r>
              <a:r>
                <a:rPr lang="zh-CN" altLang="en-US" sz="1200" dirty="0" smtClean="0"/>
                <a:t>双相不锈钢材料制造，防腐性较强。同时，系统设备大幅降低了安装面积和运行电耗、水耗，在项目建设及日常运行中节约了生产成本，有益于日后的生产管理。</a:t>
              </a:r>
              <a:endParaRPr lang="zh-CN" altLang="en-US" sz="1200" dirty="0" smtClean="0"/>
            </a:p>
            <a:p>
              <a:endParaRPr lang="zh-CN" spc="100" dirty="0">
                <a:solidFill>
                  <a:schemeClr val="tx1">
                    <a:lumMod val="85000"/>
                    <a:lumOff val="15000"/>
                  </a:schemeClr>
                </a:solidFill>
              </a:endParaRPr>
            </a:p>
          </p:txBody>
        </p:sp>
        <p:sp>
          <p:nvSpPr>
            <p:cNvPr id="8" name="TextBox 7"/>
            <p:cNvSpPr txBox="1"/>
            <p:nvPr/>
          </p:nvSpPr>
          <p:spPr>
            <a:xfrm flipH="1">
              <a:off x="5840290" y="1310805"/>
              <a:ext cx="2058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1800" dirty="0" smtClean="0">
                  <a:solidFill>
                    <a:schemeClr val="tx1">
                      <a:lumMod val="85000"/>
                      <a:lumOff val="15000"/>
                    </a:schemeClr>
                  </a:solidFill>
                </a:rPr>
                <a:t>结论</a:t>
              </a:r>
              <a:endParaRPr lang="zh-CN" altLang="en-US" sz="1800" dirty="0">
                <a:solidFill>
                  <a:schemeClr val="tx1">
                    <a:lumMod val="85000"/>
                    <a:lumOff val="15000"/>
                  </a:schemeClr>
                </a:solidFill>
              </a:endParaRPr>
            </a:p>
          </p:txBody>
        </p:sp>
      </p:grpSp>
      <p:sp>
        <p:nvSpPr>
          <p:cNvPr id="10" name="矩形 9"/>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1"/>
            </p:custDataLst>
          </p:nvPr>
        </p:nvPicPr>
        <p:blipFill>
          <a:blip r:embed="rId2"/>
          <a:stretch>
            <a:fillRect/>
          </a:stretch>
        </p:blipFill>
        <p:spPr>
          <a:xfrm>
            <a:off x="360045" y="1203325"/>
            <a:ext cx="5015230" cy="3014980"/>
          </a:xfrm>
          <a:prstGeom prst="rect">
            <a:avLst/>
          </a:prstGeom>
        </p:spPr>
      </p:pic>
      <p:sp>
        <p:nvSpPr>
          <p:cNvPr id="9" name="文本框 8"/>
          <p:cNvSpPr txBox="1"/>
          <p:nvPr/>
        </p:nvSpPr>
        <p:spPr>
          <a:xfrm>
            <a:off x="6245225" y="4678680"/>
            <a:ext cx="264985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3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9" y="87945"/>
            <a:ext cx="3692284" cy="411784"/>
            <a:chOff x="180019" y="87945"/>
            <a:chExt cx="3692284" cy="411784"/>
          </a:xfrm>
        </p:grpSpPr>
        <p:sp>
          <p:nvSpPr>
            <p:cNvPr id="10" name="TextBox 9"/>
            <p:cNvSpPr txBox="1"/>
            <p:nvPr/>
          </p:nvSpPr>
          <p:spPr>
            <a:xfrm flipH="1">
              <a:off x="180019" y="87945"/>
              <a:ext cx="2058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主要业绩</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1500166" y="285734"/>
              <a:ext cx="2372137" cy="213995"/>
            </a:xfrm>
            <a:prstGeom prst="rect">
              <a:avLst/>
            </a:prstGeom>
          </p:spPr>
          <p:txBody>
            <a:bodyPr wrap="square">
              <a:spAutoFit/>
            </a:bodyPr>
            <a:lstStyle/>
            <a:p>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52"/>
          <p:cNvSpPr txBox="1"/>
          <p:nvPr/>
        </p:nvSpPr>
        <p:spPr>
          <a:xfrm>
            <a:off x="1847850" y="2718435"/>
            <a:ext cx="436880" cy="368300"/>
          </a:xfrm>
          <a:prstGeom prst="rect">
            <a:avLst/>
          </a:prstGeom>
          <a:noFill/>
        </p:spPr>
        <p:txBody>
          <a:bodyPr wrap="none" rtlCol="0">
            <a:spAutoFit/>
          </a:bodyPr>
          <a:lstStyle/>
          <a:p>
            <a:r>
              <a:rPr lang="en-US" altLang="zh-CN" sz="1800" dirty="0" smtClean="0">
                <a:solidFill>
                  <a:schemeClr val="bg1"/>
                </a:solidFill>
                <a:latin typeface="Arial Unicode MS" panose="020B0604020202020204" charset="-122"/>
                <a:ea typeface="Arial Unicode MS" panose="020B0604020202020204" charset="-122"/>
                <a:cs typeface="Arial Unicode MS" panose="020B0604020202020204" charset="-122"/>
              </a:rPr>
              <a:t>26</a:t>
            </a:r>
            <a:endParaRPr lang="zh-CN" altLang="en-US" sz="18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22" name="TextBox 6"/>
          <p:cNvSpPr txBox="1">
            <a:spLocks noChangeArrowheads="1"/>
          </p:cNvSpPr>
          <p:nvPr/>
        </p:nvSpPr>
        <p:spPr bwMode="auto">
          <a:xfrm>
            <a:off x="251460" y="3291840"/>
            <a:ext cx="282130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lnSpc>
                <a:spcPct val="150000"/>
              </a:lnSpc>
              <a:spcBef>
                <a:spcPct val="0"/>
              </a:spcBef>
              <a:spcAft>
                <a:spcPct val="0"/>
              </a:spcAft>
            </a:pPr>
            <a:r>
              <a:rPr lang="en-US" altLang="zh-CN" sz="1000" b="1" dirty="0" smtClean="0">
                <a:latin typeface="+mn-ea"/>
                <a:cs typeface="+mn-ea"/>
                <a:sym typeface="+mn-ea"/>
              </a:rPr>
              <a:t>1.</a:t>
            </a:r>
            <a:r>
              <a:rPr lang="zh-CN" altLang="en-US" sz="1000" b="1" dirty="0" smtClean="0">
                <a:latin typeface="+mn-ea"/>
                <a:cs typeface="+mn-ea"/>
                <a:sym typeface="+mn-ea"/>
              </a:rPr>
              <a:t>国电石嘴山电厂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50t/h</a:t>
            </a:r>
            <a:endParaRPr lang="en-US" altLang="zh-CN" sz="1000" b="1" dirty="0" smtClean="0">
              <a:latin typeface="+mn-ea"/>
              <a:cs typeface="+mn-ea"/>
              <a:sym typeface="+mn-ea"/>
            </a:endParaRPr>
          </a:p>
          <a:p>
            <a:pPr fontAlgn="base">
              <a:lnSpc>
                <a:spcPct val="150000"/>
              </a:lnSpc>
              <a:spcBef>
                <a:spcPct val="0"/>
              </a:spcBef>
              <a:spcAft>
                <a:spcPct val="0"/>
              </a:spcAft>
            </a:pPr>
            <a:r>
              <a:rPr lang="en-US" altLang="zh-CN" sz="1000" b="1" dirty="0" smtClean="0">
                <a:latin typeface="+mn-ea"/>
                <a:cs typeface="+mn-ea"/>
                <a:sym typeface="+mn-ea"/>
              </a:rPr>
              <a:t>2.</a:t>
            </a:r>
            <a:r>
              <a:rPr lang="zh-CN" altLang="en-US" sz="1000" b="1" dirty="0" smtClean="0">
                <a:latin typeface="+mn-ea"/>
                <a:cs typeface="+mn-ea"/>
                <a:sym typeface="+mn-ea"/>
              </a:rPr>
              <a:t>国电费县电厂   </a:t>
            </a:r>
            <a:r>
              <a:rPr lang="en-US" altLang="zh-CN" sz="1000" b="1" dirty="0" smtClean="0">
                <a:latin typeface="+mn-ea"/>
                <a:cs typeface="+mn-ea"/>
                <a:sym typeface="+mn-ea"/>
              </a:rPr>
              <a:t>  </a:t>
            </a:r>
            <a:r>
              <a:rPr lang="zh-CN" altLang="en-US" sz="1000" b="1" dirty="0" smtClean="0">
                <a:latin typeface="+mn-ea"/>
                <a:cs typeface="+mn-ea"/>
                <a:sym typeface="+mn-ea"/>
              </a:rPr>
              <a:t> 出力：</a:t>
            </a:r>
            <a:r>
              <a:rPr lang="en-US" altLang="zh-CN" sz="1000" b="1" dirty="0" smtClean="0">
                <a:latin typeface="+mn-ea"/>
                <a:cs typeface="+mn-ea"/>
                <a:sym typeface="+mn-ea"/>
              </a:rPr>
              <a:t>60t/h </a:t>
            </a:r>
            <a:endParaRPr lang="en-US" altLang="zh-CN" sz="1000" b="1" dirty="0" smtClean="0">
              <a:latin typeface="+mn-ea"/>
              <a:cs typeface="+mn-ea"/>
              <a:sym typeface="+mn-ea"/>
            </a:endParaRPr>
          </a:p>
          <a:p>
            <a:pPr fontAlgn="base">
              <a:lnSpc>
                <a:spcPct val="150000"/>
              </a:lnSpc>
              <a:spcBef>
                <a:spcPct val="0"/>
              </a:spcBef>
              <a:spcAft>
                <a:spcPct val="0"/>
              </a:spcAft>
            </a:pPr>
            <a:r>
              <a:rPr lang="en-US" altLang="zh-CN" sz="1000" b="1" dirty="0" smtClean="0">
                <a:latin typeface="+mn-ea"/>
                <a:cs typeface="+mn-ea"/>
                <a:sym typeface="+mn-ea"/>
              </a:rPr>
              <a:t>3.</a:t>
            </a:r>
            <a:r>
              <a:rPr lang="zh-CN" altLang="en-US" sz="1000" b="1" dirty="0" smtClean="0">
                <a:latin typeface="+mn-ea"/>
                <a:cs typeface="+mn-ea"/>
                <a:sym typeface="+mn-ea"/>
              </a:rPr>
              <a:t>国电</a:t>
            </a:r>
            <a:r>
              <a:rPr lang="en-US" altLang="zh-CN" sz="1000" b="1" dirty="0" smtClean="0">
                <a:latin typeface="+mn-ea"/>
                <a:cs typeface="+mn-ea"/>
              </a:rPr>
              <a:t>上海庙电厂    </a:t>
            </a:r>
            <a:r>
              <a:rPr lang="zh-CN" altLang="en-US" sz="1000" b="1" dirty="0" smtClean="0">
                <a:latin typeface="+mn-ea"/>
                <a:cs typeface="+mn-ea"/>
                <a:sym typeface="+mn-ea"/>
              </a:rPr>
              <a:t>出力：</a:t>
            </a:r>
            <a:r>
              <a:rPr lang="en-US" altLang="zh-CN" sz="1000" b="1" dirty="0" smtClean="0">
                <a:latin typeface="+mn-ea"/>
                <a:cs typeface="+mn-ea"/>
                <a:sym typeface="+mn-ea"/>
              </a:rPr>
              <a:t>100t/h</a:t>
            </a:r>
            <a:r>
              <a:rPr lang="zh-CN" altLang="en-US" sz="1000" b="1" dirty="0" smtClean="0">
                <a:latin typeface="+mn-ea"/>
                <a:cs typeface="+mn-ea"/>
                <a:sym typeface="+mn-ea"/>
              </a:rPr>
              <a:t>（两台）</a:t>
            </a:r>
            <a:endParaRPr lang="en-US" altLang="zh-CN"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4.</a:t>
            </a:r>
            <a:r>
              <a:rPr lang="zh-CN" altLang="en-US" sz="1000" b="1" dirty="0" smtClean="0">
                <a:latin typeface="+mn-ea"/>
                <a:cs typeface="+mn-ea"/>
              </a:rPr>
              <a:t>国电随</a:t>
            </a:r>
            <a:r>
              <a:rPr lang="en-US" altLang="zh-CN" sz="1000" b="1" dirty="0" smtClean="0">
                <a:latin typeface="+mn-ea"/>
                <a:cs typeface="+mn-ea"/>
              </a:rPr>
              <a:t>州电厂      </a:t>
            </a:r>
            <a:r>
              <a:rPr lang="zh-CN" altLang="en-US" sz="1000" b="1" dirty="0" smtClean="0">
                <a:latin typeface="+mn-ea"/>
                <a:cs typeface="+mn-ea"/>
                <a:sym typeface="+mn-ea"/>
              </a:rPr>
              <a:t>出力：</a:t>
            </a:r>
            <a:r>
              <a:rPr lang="en-US" altLang="zh-CN" sz="1000" b="1" dirty="0" smtClean="0">
                <a:latin typeface="+mn-ea"/>
                <a:cs typeface="+mn-ea"/>
                <a:sym typeface="+mn-ea"/>
              </a:rPr>
              <a:t>100t/h</a:t>
            </a:r>
            <a:r>
              <a:rPr lang="zh-CN" altLang="en-US" sz="1000" b="1" dirty="0" smtClean="0">
                <a:latin typeface="+mn-ea"/>
                <a:cs typeface="+mn-ea"/>
                <a:sym typeface="+mn-ea"/>
              </a:rPr>
              <a:t>（两台）</a:t>
            </a:r>
            <a:endParaRPr lang="en-US" altLang="zh-CN"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5.</a:t>
            </a:r>
            <a:r>
              <a:rPr lang="zh-CN" altLang="en-US" sz="1000" b="1" dirty="0" smtClean="0">
                <a:latin typeface="+mn-ea"/>
                <a:cs typeface="+mn-ea"/>
              </a:rPr>
              <a:t>国电邯郸电厂</a:t>
            </a:r>
            <a:r>
              <a:rPr lang="en-US" altLang="zh-CN" sz="1000" b="1" dirty="0" smtClean="0">
                <a:latin typeface="+mn-ea"/>
                <a:cs typeface="+mn-ea"/>
              </a:rPr>
              <a:t>      </a:t>
            </a:r>
            <a:r>
              <a:rPr lang="zh-CN" altLang="en-US" sz="1000" b="1" dirty="0" smtClean="0">
                <a:latin typeface="+mn-ea"/>
                <a:cs typeface="+mn-ea"/>
              </a:rPr>
              <a:t>出力：</a:t>
            </a:r>
            <a:r>
              <a:rPr lang="en-US" altLang="zh-CN" sz="1000" b="1" dirty="0" smtClean="0">
                <a:latin typeface="+mn-ea"/>
                <a:cs typeface="+mn-ea"/>
              </a:rPr>
              <a:t>40</a:t>
            </a:r>
            <a:r>
              <a:rPr lang="en-US" altLang="zh-CN" sz="1000" b="1" dirty="0" smtClean="0">
                <a:latin typeface="+mn-ea"/>
                <a:cs typeface="+mn-ea"/>
                <a:sym typeface="+mn-ea"/>
              </a:rPr>
              <a:t>t/h</a:t>
            </a:r>
            <a:endParaRPr lang="en-US" altLang="zh-CN" sz="1000" b="1" dirty="0" smtClean="0">
              <a:latin typeface="+mn-ea"/>
              <a:cs typeface="+mn-ea"/>
              <a:sym typeface="+mn-ea"/>
            </a:endParaRPr>
          </a:p>
          <a:p>
            <a:pPr fontAlgn="base">
              <a:lnSpc>
                <a:spcPct val="150000"/>
              </a:lnSpc>
              <a:spcBef>
                <a:spcPct val="0"/>
              </a:spcBef>
              <a:spcAft>
                <a:spcPct val="0"/>
              </a:spcAft>
            </a:pPr>
            <a:r>
              <a:rPr lang="en-US" altLang="zh-CN" sz="1000" b="1" dirty="0" smtClean="0">
                <a:latin typeface="+mn-ea"/>
                <a:cs typeface="+mn-ea"/>
                <a:sym typeface="+mn-ea"/>
              </a:rPr>
              <a:t>6.国电宁夏石嘴山电厂</a:t>
            </a:r>
            <a:r>
              <a:rPr lang="zh-CN" altLang="en-US" sz="1000" b="1" dirty="0" smtClean="0">
                <a:latin typeface="+mn-ea"/>
                <a:cs typeface="+mn-ea"/>
                <a:sym typeface="+mn-ea"/>
              </a:rPr>
              <a:t>出力：</a:t>
            </a:r>
            <a:r>
              <a:rPr lang="en-US" altLang="zh-CN" sz="1000" b="1" dirty="0" smtClean="0">
                <a:latin typeface="+mn-ea"/>
                <a:cs typeface="+mn-ea"/>
                <a:sym typeface="+mn-ea"/>
              </a:rPr>
              <a:t>45t/h</a:t>
            </a:r>
            <a:endParaRPr lang="en-US" altLang="zh-CN" sz="1000" b="1" dirty="0" smtClean="0">
              <a:latin typeface="+mn-ea"/>
              <a:cs typeface="+mn-ea"/>
              <a:sym typeface="+mn-ea"/>
            </a:endParaRPr>
          </a:p>
          <a:p>
            <a:pPr fontAlgn="base">
              <a:lnSpc>
                <a:spcPct val="150000"/>
              </a:lnSpc>
              <a:spcBef>
                <a:spcPct val="0"/>
              </a:spcBef>
              <a:spcAft>
                <a:spcPct val="0"/>
              </a:spcAft>
            </a:pPr>
            <a:r>
              <a:rPr lang="zh-CN" altLang="en-US" sz="1000" b="1" dirty="0" smtClean="0">
                <a:latin typeface="+mn-ea"/>
                <a:cs typeface="+mn-ea"/>
              </a:rPr>
              <a:t> </a:t>
            </a:r>
            <a:r>
              <a:rPr lang="zh-CN" altLang="en-US" sz="1200" b="1" dirty="0" smtClean="0">
                <a:latin typeface="+mn-ea"/>
                <a:cs typeface="+mn-ea"/>
              </a:rPr>
              <a:t> </a:t>
            </a:r>
            <a:endParaRPr lang="zh-CN" altLang="zh-CN" sz="1200" b="1" dirty="0">
              <a:latin typeface="+mn-ea"/>
              <a:cs typeface="+mn-ea"/>
            </a:endParaRPr>
          </a:p>
        </p:txBody>
      </p:sp>
      <p:sp>
        <p:nvSpPr>
          <p:cNvPr id="23" name="TextBox 6"/>
          <p:cNvSpPr txBox="1">
            <a:spLocks noChangeArrowheads="1"/>
          </p:cNvSpPr>
          <p:nvPr/>
        </p:nvSpPr>
        <p:spPr bwMode="auto">
          <a:xfrm>
            <a:off x="251460" y="863600"/>
            <a:ext cx="2900045" cy="209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lnSpc>
                <a:spcPct val="100000"/>
              </a:lnSpc>
              <a:spcBef>
                <a:spcPct val="0"/>
              </a:spcBef>
              <a:spcAft>
                <a:spcPct val="0"/>
              </a:spcAft>
            </a:pPr>
            <a:r>
              <a:rPr lang="en-US" altLang="zh-CN" sz="1000" b="1" dirty="0" smtClean="0">
                <a:latin typeface="+mn-ea"/>
                <a:cs typeface="+mn-ea"/>
                <a:sym typeface="+mn-ea"/>
              </a:rPr>
              <a:t>1.</a:t>
            </a:r>
            <a:r>
              <a:rPr lang="zh-CN" altLang="en-US" sz="1000" b="1" dirty="0" smtClean="0">
                <a:latin typeface="+mn-ea"/>
                <a:cs typeface="+mn-ea"/>
                <a:sym typeface="+mn-ea"/>
              </a:rPr>
              <a:t>华能长兴电厂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60t/h</a:t>
            </a:r>
            <a:endParaRPr lang="en-US" altLang="zh-CN"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rPr>
              <a:t>2.</a:t>
            </a:r>
            <a:r>
              <a:rPr lang="zh-CN" altLang="en-US" sz="1000" b="1" dirty="0" smtClean="0">
                <a:latin typeface="+mn-ea"/>
                <a:cs typeface="+mn-ea"/>
              </a:rPr>
              <a:t>华能杨柳青电厂</a:t>
            </a:r>
            <a:r>
              <a:rPr lang="en-US" altLang="zh-CN" sz="1000" b="1" dirty="0" smtClean="0">
                <a:latin typeface="+mn-ea"/>
                <a:cs typeface="+mn-ea"/>
              </a:rPr>
              <a:t> </a:t>
            </a:r>
            <a:r>
              <a:rPr lang="zh-CN" altLang="en-US" sz="1000" b="1" dirty="0" smtClean="0">
                <a:latin typeface="+mn-ea"/>
                <a:cs typeface="+mn-ea"/>
              </a:rPr>
              <a:t>出力：</a:t>
            </a:r>
            <a:r>
              <a:rPr lang="en-US" altLang="zh-CN" sz="1000" b="1" dirty="0" smtClean="0">
                <a:latin typeface="+mn-ea"/>
                <a:cs typeface="+mn-ea"/>
              </a:rPr>
              <a:t>35t/h</a:t>
            </a:r>
            <a:r>
              <a:rPr lang="zh-CN" altLang="en-US" sz="1000" b="1" dirty="0" smtClean="0">
                <a:latin typeface="+mn-ea"/>
                <a:cs typeface="+mn-ea"/>
              </a:rPr>
              <a:t>（两期）</a:t>
            </a:r>
            <a:endParaRPr lang="zh-CN" altLang="en-US" sz="1000" b="1" dirty="0" smtClean="0">
              <a:latin typeface="+mn-ea"/>
              <a:cs typeface="+mn-ea"/>
            </a:endParaRPr>
          </a:p>
          <a:p>
            <a:pPr fontAlgn="base">
              <a:lnSpc>
                <a:spcPct val="100000"/>
              </a:lnSpc>
              <a:spcBef>
                <a:spcPct val="0"/>
              </a:spcBef>
              <a:spcAft>
                <a:spcPct val="0"/>
              </a:spcAft>
            </a:pPr>
            <a:r>
              <a:rPr lang="en-US" altLang="zh-CN" sz="1000" b="1" dirty="0" smtClean="0">
                <a:latin typeface="+mn-ea"/>
                <a:cs typeface="+mn-ea"/>
                <a:sym typeface="+mn-ea"/>
              </a:rPr>
              <a:t>3.</a:t>
            </a:r>
            <a:r>
              <a:rPr lang="zh-CN" altLang="en-US" sz="1000" b="1" dirty="0" smtClean="0">
                <a:latin typeface="+mn-ea"/>
                <a:cs typeface="+mn-ea"/>
                <a:sym typeface="+mn-ea"/>
              </a:rPr>
              <a:t>华能邯峰电厂 </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60t/h</a:t>
            </a:r>
            <a:endParaRPr lang="en-US" altLang="zh-CN"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sym typeface="+mn-ea"/>
              </a:rPr>
              <a:t>4.</a:t>
            </a:r>
            <a:r>
              <a:rPr lang="zh-CN" altLang="en-US" sz="1000" b="1" dirty="0" smtClean="0">
                <a:latin typeface="+mn-ea"/>
                <a:cs typeface="+mn-ea"/>
                <a:sym typeface="+mn-ea"/>
              </a:rPr>
              <a:t>华能安源电厂</a:t>
            </a:r>
            <a:r>
              <a:rPr lang="en-US" altLang="zh-CN" sz="1000" b="1" dirty="0" smtClean="0">
                <a:latin typeface="+mn-ea"/>
                <a:cs typeface="+mn-ea"/>
                <a:sym typeface="+mn-ea"/>
              </a:rPr>
              <a:t>  </a:t>
            </a:r>
            <a:r>
              <a:rPr lang="zh-CN" altLang="en-US" sz="1000" b="1" dirty="0" smtClean="0">
                <a:latin typeface="+mn-ea"/>
                <a:cs typeface="+mn-ea"/>
                <a:sym typeface="+mn-ea"/>
              </a:rPr>
              <a:t> 出力：</a:t>
            </a:r>
            <a:r>
              <a:rPr lang="en-US" altLang="zh-CN" sz="1000" b="1" dirty="0" smtClean="0">
                <a:latin typeface="+mn-ea"/>
                <a:cs typeface="+mn-ea"/>
                <a:sym typeface="+mn-ea"/>
              </a:rPr>
              <a:t>50t/h </a:t>
            </a:r>
            <a:r>
              <a:rPr lang="zh-CN" altLang="en-US" sz="1000" b="1" dirty="0" smtClean="0">
                <a:latin typeface="+mn-ea"/>
                <a:cs typeface="+mn-ea"/>
                <a:sym typeface="+mn-ea"/>
              </a:rPr>
              <a:t>（两期）</a:t>
            </a:r>
            <a:endParaRPr lang="en-US" altLang="zh-CN"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sym typeface="+mn-ea"/>
              </a:rPr>
              <a:t>5.</a:t>
            </a:r>
            <a:r>
              <a:rPr lang="zh-CN" altLang="en-US" sz="1000" b="1" dirty="0" smtClean="0">
                <a:latin typeface="+mn-ea"/>
                <a:cs typeface="+mn-ea"/>
                <a:sym typeface="+mn-ea"/>
              </a:rPr>
              <a:t>华能济宁电厂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45t/h</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sym typeface="+mn-ea"/>
              </a:rPr>
              <a:t>6.</a:t>
            </a:r>
            <a:r>
              <a:rPr lang="zh-CN" altLang="en-US" sz="1000" b="1" dirty="0" smtClean="0">
                <a:latin typeface="+mn-ea"/>
                <a:cs typeface="+mn-ea"/>
                <a:sym typeface="+mn-ea"/>
              </a:rPr>
              <a:t>华能德州电厂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45t/h</a:t>
            </a:r>
            <a:endParaRPr lang="zh-CN" altLang="en-US"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sym typeface="+mn-ea"/>
              </a:rPr>
              <a:t>7.</a:t>
            </a:r>
            <a:r>
              <a:rPr lang="zh-CN" altLang="en-US" sz="1000" b="1" dirty="0" smtClean="0">
                <a:latin typeface="+mn-ea"/>
                <a:cs typeface="+mn-ea"/>
                <a:sym typeface="+mn-ea"/>
              </a:rPr>
              <a:t>华能董家口电厂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45t/h</a:t>
            </a:r>
            <a:r>
              <a:rPr lang="zh-CN" altLang="en-US" sz="1000" b="1" dirty="0" smtClean="0">
                <a:latin typeface="+mn-ea"/>
                <a:cs typeface="+mn-ea"/>
                <a:sym typeface="+mn-ea"/>
              </a:rPr>
              <a:t>（两台）</a:t>
            </a:r>
            <a:r>
              <a:rPr lang="en-US" altLang="zh-CN" sz="1000" b="1" dirty="0" smtClean="0">
                <a:latin typeface="+mn-ea"/>
                <a:cs typeface="+mn-ea"/>
                <a:sym typeface="+mn-ea"/>
              </a:rPr>
              <a:t> </a:t>
            </a:r>
            <a:endParaRPr lang="zh-CN" altLang="en-US"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sym typeface="+mn-ea"/>
              </a:rPr>
              <a:t>8.</a:t>
            </a:r>
            <a:r>
              <a:rPr lang="zh-CN" altLang="en-US" sz="1000" b="1" dirty="0" smtClean="0">
                <a:latin typeface="+mn-ea"/>
                <a:cs typeface="+mn-ea"/>
                <a:sym typeface="+mn-ea"/>
              </a:rPr>
              <a:t>华能渭南电厂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45t/h</a:t>
            </a:r>
            <a:endParaRPr lang="zh-CN" altLang="en-US"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sym typeface="+mn-ea"/>
              </a:rPr>
              <a:t>9.</a:t>
            </a:r>
            <a:r>
              <a:rPr lang="zh-CN" altLang="en-US" sz="1000" b="1" dirty="0" smtClean="0">
                <a:latin typeface="+mn-ea"/>
                <a:cs typeface="+mn-ea"/>
                <a:sym typeface="+mn-ea"/>
              </a:rPr>
              <a:t>华能瑞金电厂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80t/h</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sym typeface="+mn-ea"/>
              </a:rPr>
              <a:t>10.</a:t>
            </a:r>
            <a:r>
              <a:rPr lang="zh-CN" altLang="en-US" sz="1000" b="1" dirty="0" smtClean="0">
                <a:latin typeface="+mn-ea"/>
                <a:cs typeface="+mn-ea"/>
                <a:sym typeface="+mn-ea"/>
              </a:rPr>
              <a:t>华能金陵电厂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45t/h</a:t>
            </a:r>
            <a:endParaRPr lang="zh-CN" altLang="en-US"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rPr>
              <a:t>11.</a:t>
            </a:r>
            <a:r>
              <a:rPr lang="zh-CN" altLang="en-US" sz="1000" b="1" dirty="0" smtClean="0">
                <a:latin typeface="+mn-ea"/>
                <a:cs typeface="+mn-ea"/>
              </a:rPr>
              <a:t>华能石洞口电厂</a:t>
            </a:r>
            <a:r>
              <a:rPr lang="zh-CN" altLang="en-US" sz="1000" b="1" dirty="0" smtClean="0">
                <a:latin typeface="+mn-ea"/>
                <a:cs typeface="+mn-ea"/>
                <a:sym typeface="+mn-ea"/>
              </a:rPr>
              <a:t>出力：</a:t>
            </a:r>
            <a:r>
              <a:rPr lang="en-US" altLang="zh-CN" sz="1000" b="1" dirty="0" smtClean="0">
                <a:latin typeface="+mn-ea"/>
                <a:cs typeface="+mn-ea"/>
                <a:sym typeface="+mn-ea"/>
              </a:rPr>
              <a:t>45t/h</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rPr>
              <a:t>12.</a:t>
            </a:r>
            <a:r>
              <a:rPr lang="zh-CN" altLang="en-US" sz="1000" b="1" dirty="0" smtClean="0">
                <a:latin typeface="+mn-ea"/>
                <a:cs typeface="+mn-ea"/>
              </a:rPr>
              <a:t>华能正宁电厂</a:t>
            </a:r>
            <a:r>
              <a:rPr lang="en-US" altLang="zh-CN" sz="1000" b="1" dirty="0" smtClean="0">
                <a:latin typeface="+mn-ea"/>
                <a:cs typeface="+mn-ea"/>
              </a:rPr>
              <a:t>  </a:t>
            </a:r>
            <a:r>
              <a:rPr lang="zh-CN" altLang="en-US" sz="1000" b="1" dirty="0" smtClean="0">
                <a:latin typeface="+mn-ea"/>
                <a:cs typeface="+mn-ea"/>
                <a:sym typeface="+mn-ea"/>
              </a:rPr>
              <a:t>出力：</a:t>
            </a:r>
            <a:r>
              <a:rPr lang="en-US" altLang="zh-CN" sz="1000" b="1" dirty="0" smtClean="0">
                <a:latin typeface="+mn-ea"/>
                <a:cs typeface="+mn-ea"/>
                <a:sym typeface="+mn-ea"/>
              </a:rPr>
              <a:t>45t/h</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ct val="100000"/>
              </a:lnSpc>
              <a:spcBef>
                <a:spcPct val="0"/>
              </a:spcBef>
              <a:spcAft>
                <a:spcPct val="0"/>
              </a:spcAft>
            </a:pPr>
            <a:r>
              <a:rPr lang="en-US" altLang="zh-CN" sz="1000" b="1" dirty="0" smtClean="0">
                <a:latin typeface="+mn-ea"/>
                <a:cs typeface="+mn-ea"/>
              </a:rPr>
              <a:t>13.</a:t>
            </a:r>
            <a:r>
              <a:rPr lang="zh-CN" altLang="en-US" sz="1000" b="1" dirty="0" smtClean="0">
                <a:latin typeface="+mn-ea"/>
                <a:cs typeface="+mn-ea"/>
              </a:rPr>
              <a:t>华能达拉特电厂</a:t>
            </a:r>
            <a:r>
              <a:rPr lang="zh-CN" altLang="en-US" sz="1000" b="1" dirty="0" smtClean="0">
                <a:latin typeface="+mn-ea"/>
                <a:cs typeface="+mn-ea"/>
                <a:sym typeface="+mn-ea"/>
              </a:rPr>
              <a:t>出力：</a:t>
            </a:r>
            <a:r>
              <a:rPr lang="en-US" altLang="zh-CN" sz="1000" b="1" dirty="0" smtClean="0">
                <a:latin typeface="+mn-ea"/>
                <a:cs typeface="+mn-ea"/>
                <a:sym typeface="+mn-ea"/>
              </a:rPr>
              <a:t>45t/h</a:t>
            </a:r>
            <a:r>
              <a:rPr lang="zh-CN" altLang="en-US" sz="1000" b="1" dirty="0" smtClean="0">
                <a:latin typeface="+mn-ea"/>
                <a:cs typeface="+mn-ea"/>
                <a:sym typeface="+mn-ea"/>
              </a:rPr>
              <a:t>（两台）</a:t>
            </a:r>
            <a:endParaRPr lang="zh-CN" altLang="en-US" sz="1000" b="1" dirty="0" smtClean="0">
              <a:latin typeface="+mn-ea"/>
              <a:cs typeface="+mn-ea"/>
            </a:endParaRPr>
          </a:p>
        </p:txBody>
      </p:sp>
      <p:sp>
        <p:nvSpPr>
          <p:cNvPr id="24" name="TextBox 6"/>
          <p:cNvSpPr txBox="1">
            <a:spLocks noChangeArrowheads="1"/>
          </p:cNvSpPr>
          <p:nvPr/>
        </p:nvSpPr>
        <p:spPr bwMode="auto">
          <a:xfrm>
            <a:off x="3275965" y="804545"/>
            <a:ext cx="242443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lnSpc>
                <a:spcPct val="150000"/>
              </a:lnSpc>
              <a:spcBef>
                <a:spcPct val="0"/>
              </a:spcBef>
              <a:spcAft>
                <a:spcPct val="0"/>
              </a:spcAft>
            </a:pPr>
            <a:r>
              <a:rPr lang="en-US" altLang="zh-CN" sz="1000" b="1" dirty="0" smtClean="0">
                <a:latin typeface="+mn-ea"/>
                <a:cs typeface="+mn-ea"/>
              </a:rPr>
              <a:t>1.</a:t>
            </a:r>
            <a:r>
              <a:rPr lang="zh-CN" altLang="en-US" sz="1000" b="1" dirty="0" smtClean="0">
                <a:latin typeface="+mn-ea"/>
                <a:cs typeface="+mn-ea"/>
              </a:rPr>
              <a:t>华电章丘电厂  出力：</a:t>
            </a:r>
            <a:r>
              <a:rPr lang="en-US" altLang="zh-CN" sz="1000" b="1" dirty="0" smtClean="0">
                <a:latin typeface="+mn-ea"/>
                <a:cs typeface="+mn-ea"/>
              </a:rPr>
              <a:t>80t/h</a:t>
            </a:r>
            <a:r>
              <a:rPr lang="zh-CN" altLang="en-US" sz="1000" b="1" dirty="0" smtClean="0">
                <a:latin typeface="+mn-ea"/>
                <a:cs typeface="+mn-ea"/>
              </a:rPr>
              <a:t>（两期）</a:t>
            </a:r>
            <a:endParaRPr lang="en-US" altLang="zh-CN"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2.</a:t>
            </a:r>
            <a:r>
              <a:rPr lang="zh-CN" altLang="en-US" sz="1000" b="1" dirty="0" smtClean="0">
                <a:latin typeface="+mn-ea"/>
                <a:cs typeface="+mn-ea"/>
              </a:rPr>
              <a:t>华电莱城电厂  出力：</a:t>
            </a:r>
            <a:r>
              <a:rPr lang="en-US" altLang="zh-CN" sz="1000" b="1" dirty="0" smtClean="0">
                <a:latin typeface="+mn-ea"/>
                <a:cs typeface="+mn-ea"/>
              </a:rPr>
              <a:t>80t/h</a:t>
            </a:r>
            <a:r>
              <a:rPr lang="zh-CN" altLang="en-US" sz="1000" b="1" dirty="0" smtClean="0">
                <a:latin typeface="+mn-ea"/>
                <a:cs typeface="+mn-ea"/>
              </a:rPr>
              <a:t>（两期）</a:t>
            </a:r>
            <a:endParaRPr lang="en-US" altLang="zh-CN"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3.</a:t>
            </a:r>
            <a:r>
              <a:rPr lang="zh-CN" altLang="en-US" sz="1000" b="1" dirty="0" smtClean="0">
                <a:latin typeface="+mn-ea"/>
                <a:cs typeface="+mn-ea"/>
              </a:rPr>
              <a:t>华电邹县电厂</a:t>
            </a:r>
            <a:r>
              <a:rPr lang="en-US" altLang="zh-CN" sz="1000" b="1" dirty="0" smtClean="0">
                <a:latin typeface="+mn-ea"/>
                <a:cs typeface="+mn-ea"/>
              </a:rPr>
              <a:t>  </a:t>
            </a:r>
            <a:r>
              <a:rPr lang="zh-CN" altLang="en-US" sz="1000" b="1" dirty="0" smtClean="0">
                <a:latin typeface="+mn-ea"/>
                <a:cs typeface="+mn-ea"/>
              </a:rPr>
              <a:t>出力：</a:t>
            </a:r>
            <a:r>
              <a:rPr lang="en-US" altLang="zh-CN" sz="1000" b="1" dirty="0" smtClean="0">
                <a:latin typeface="+mn-ea"/>
                <a:cs typeface="+mn-ea"/>
              </a:rPr>
              <a:t>60</a:t>
            </a:r>
            <a:r>
              <a:rPr lang="en-US" altLang="zh-CN" sz="1000" b="1" dirty="0" smtClean="0">
                <a:latin typeface="+mn-ea"/>
                <a:cs typeface="+mn-ea"/>
                <a:sym typeface="+mn-ea"/>
              </a:rPr>
              <a:t>t/h</a:t>
            </a:r>
            <a:endParaRPr lang="zh-CN" altLang="en-US"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4.</a:t>
            </a:r>
            <a:r>
              <a:rPr lang="zh-CN" altLang="en-US" sz="1000" b="1" dirty="0" smtClean="0">
                <a:latin typeface="+mn-ea"/>
                <a:cs typeface="+mn-ea"/>
              </a:rPr>
              <a:t>华电滕州电厂</a:t>
            </a:r>
            <a:r>
              <a:rPr lang="en-US" altLang="zh-CN" sz="1000" b="1" dirty="0" smtClean="0">
                <a:latin typeface="+mn-ea"/>
                <a:cs typeface="+mn-ea"/>
              </a:rPr>
              <a:t>  </a:t>
            </a:r>
            <a:r>
              <a:rPr lang="zh-CN" altLang="en-US" sz="1000" b="1" dirty="0" smtClean="0">
                <a:latin typeface="+mn-ea"/>
                <a:cs typeface="+mn-ea"/>
                <a:sym typeface="+mn-ea"/>
              </a:rPr>
              <a:t>出力：</a:t>
            </a:r>
            <a:r>
              <a:rPr lang="en-US" altLang="zh-CN" sz="1000" b="1" dirty="0" smtClean="0">
                <a:latin typeface="+mn-ea"/>
                <a:cs typeface="+mn-ea"/>
                <a:sym typeface="+mn-ea"/>
              </a:rPr>
              <a:t>50t/h</a:t>
            </a:r>
            <a:endParaRPr lang="en-US" altLang="zh-CN" sz="1000" b="1" dirty="0" smtClean="0">
              <a:latin typeface="+mn-ea"/>
              <a:cs typeface="+mn-ea"/>
              <a:sym typeface="+mn-ea"/>
            </a:endParaRPr>
          </a:p>
          <a:p>
            <a:pPr fontAlgn="base">
              <a:lnSpc>
                <a:spcPct val="150000"/>
              </a:lnSpc>
              <a:spcBef>
                <a:spcPct val="0"/>
              </a:spcBef>
              <a:spcAft>
                <a:spcPct val="0"/>
              </a:spcAft>
            </a:pPr>
            <a:r>
              <a:rPr lang="en-US" altLang="zh-CN" sz="1000" b="1" dirty="0" smtClean="0">
                <a:latin typeface="+mn-ea"/>
                <a:cs typeface="+mn-ea"/>
              </a:rPr>
              <a:t>5.</a:t>
            </a:r>
            <a:r>
              <a:rPr lang="zh-CN" altLang="en-US" sz="1000" b="1" dirty="0" smtClean="0">
                <a:latin typeface="+mn-ea"/>
                <a:cs typeface="+mn-ea"/>
              </a:rPr>
              <a:t>华电十里泉电厂</a:t>
            </a:r>
            <a:r>
              <a:rPr lang="zh-CN" altLang="en-US" sz="1000" b="1" dirty="0" smtClean="0">
                <a:latin typeface="+mn-ea"/>
                <a:cs typeface="+mn-ea"/>
                <a:sym typeface="+mn-ea"/>
              </a:rPr>
              <a:t>出力：</a:t>
            </a:r>
            <a:r>
              <a:rPr lang="en-US" altLang="zh-CN" sz="1000" b="1" dirty="0" smtClean="0">
                <a:latin typeface="+mn-ea"/>
                <a:cs typeface="+mn-ea"/>
                <a:sym typeface="+mn-ea"/>
              </a:rPr>
              <a:t>40t/h</a:t>
            </a:r>
            <a:r>
              <a:rPr lang="zh-CN" altLang="en-US" sz="1000" b="1" dirty="0" smtClean="0">
                <a:latin typeface="+mn-ea"/>
                <a:cs typeface="+mn-ea"/>
                <a:sym typeface="+mn-ea"/>
              </a:rPr>
              <a:t>（两台）</a:t>
            </a:r>
            <a:endParaRPr lang="zh-CN" altLang="en-US"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6.</a:t>
            </a:r>
            <a:r>
              <a:rPr lang="zh-CN" altLang="en-US" sz="1000" b="1" dirty="0" smtClean="0">
                <a:latin typeface="+mn-ea"/>
                <a:cs typeface="+mn-ea"/>
              </a:rPr>
              <a:t>华电石家庄电厂</a:t>
            </a:r>
            <a:r>
              <a:rPr lang="zh-CN" altLang="en-US" sz="1000" b="1" dirty="0" smtClean="0">
                <a:latin typeface="+mn-ea"/>
                <a:cs typeface="+mn-ea"/>
                <a:sym typeface="+mn-ea"/>
              </a:rPr>
              <a:t>出力：</a:t>
            </a:r>
            <a:r>
              <a:rPr lang="en-US" altLang="zh-CN" sz="1000" b="1" dirty="0" smtClean="0">
                <a:latin typeface="+mn-ea"/>
                <a:cs typeface="+mn-ea"/>
                <a:sym typeface="+mn-ea"/>
              </a:rPr>
              <a:t>45t/h</a:t>
            </a:r>
            <a:endParaRPr lang="zh-CN" altLang="en-US"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7.</a:t>
            </a:r>
            <a:r>
              <a:rPr lang="zh-CN" altLang="en-US" sz="1000" b="1" dirty="0" smtClean="0">
                <a:latin typeface="+mn-ea"/>
                <a:cs typeface="+mn-ea"/>
              </a:rPr>
              <a:t>华电青岛电厂</a:t>
            </a:r>
            <a:r>
              <a:rPr lang="en-US" altLang="zh-CN" sz="1000" b="1" dirty="0" smtClean="0">
                <a:latin typeface="+mn-ea"/>
                <a:cs typeface="+mn-ea"/>
              </a:rPr>
              <a:t>  </a:t>
            </a:r>
            <a:r>
              <a:rPr lang="zh-CN" altLang="en-US" sz="1000" b="1" dirty="0" smtClean="0">
                <a:latin typeface="+mn-ea"/>
                <a:cs typeface="+mn-ea"/>
                <a:sym typeface="+mn-ea"/>
              </a:rPr>
              <a:t>出力：</a:t>
            </a:r>
            <a:r>
              <a:rPr lang="en-US" altLang="zh-CN" sz="1000" b="1" dirty="0" smtClean="0">
                <a:latin typeface="+mn-ea"/>
                <a:cs typeface="+mn-ea"/>
                <a:sym typeface="+mn-ea"/>
              </a:rPr>
              <a:t>45t/h</a:t>
            </a:r>
            <a:endParaRPr lang="en-US" altLang="zh-CN" sz="1000" b="1" dirty="0" smtClean="0">
              <a:latin typeface="+mn-ea"/>
              <a:cs typeface="+mn-ea"/>
              <a:sym typeface="+mn-ea"/>
            </a:endParaRPr>
          </a:p>
          <a:p>
            <a:pPr fontAlgn="base">
              <a:lnSpc>
                <a:spcPct val="150000"/>
              </a:lnSpc>
              <a:spcBef>
                <a:spcPct val="0"/>
              </a:spcBef>
              <a:spcAft>
                <a:spcPct val="0"/>
              </a:spcAft>
            </a:pPr>
            <a:r>
              <a:rPr lang="en-US" altLang="zh-CN" sz="1000" b="1" dirty="0" smtClean="0">
                <a:latin typeface="+mn-ea"/>
                <a:cs typeface="+mn-ea"/>
              </a:rPr>
              <a:t>8.华电珙县电厂  </a:t>
            </a:r>
            <a:r>
              <a:rPr lang="zh-CN" altLang="en-US" sz="1000" b="1" dirty="0" smtClean="0">
                <a:latin typeface="+mn-ea"/>
                <a:cs typeface="+mn-ea"/>
                <a:sym typeface="+mn-ea"/>
              </a:rPr>
              <a:t>出力：</a:t>
            </a:r>
            <a:r>
              <a:rPr lang="en-US" altLang="zh-CN" sz="1000" b="1" dirty="0" smtClean="0">
                <a:latin typeface="+mn-ea"/>
                <a:cs typeface="+mn-ea"/>
                <a:sym typeface="+mn-ea"/>
              </a:rPr>
              <a:t>45t/h</a:t>
            </a:r>
            <a:r>
              <a:rPr lang="zh-CN" altLang="en-US" sz="1000" b="1" dirty="0" smtClean="0">
                <a:latin typeface="+mn-ea"/>
                <a:cs typeface="+mn-ea"/>
                <a:sym typeface="+mn-ea"/>
              </a:rPr>
              <a:t>（两台）</a:t>
            </a:r>
            <a:endParaRPr lang="en-US" altLang="zh-CN" sz="1000" b="1" dirty="0" smtClean="0">
              <a:latin typeface="+mn-ea"/>
              <a:cs typeface="+mn-ea"/>
              <a:sym typeface="+mn-ea"/>
            </a:endParaRPr>
          </a:p>
          <a:p>
            <a:pPr fontAlgn="base">
              <a:lnSpc>
                <a:spcPct val="150000"/>
              </a:lnSpc>
              <a:spcBef>
                <a:spcPct val="0"/>
              </a:spcBef>
              <a:spcAft>
                <a:spcPct val="0"/>
              </a:spcAft>
            </a:pPr>
            <a:endParaRPr lang="en-US" altLang="zh-CN" sz="1000" b="1" dirty="0" smtClean="0">
              <a:latin typeface="+mn-ea"/>
              <a:cs typeface="+mn-ea"/>
            </a:endParaRPr>
          </a:p>
        </p:txBody>
      </p:sp>
      <p:sp>
        <p:nvSpPr>
          <p:cNvPr id="33" name="TextBox 6"/>
          <p:cNvSpPr txBox="1">
            <a:spLocks noChangeArrowheads="1"/>
          </p:cNvSpPr>
          <p:nvPr/>
        </p:nvSpPr>
        <p:spPr bwMode="auto">
          <a:xfrm>
            <a:off x="3347731" y="2859094"/>
            <a:ext cx="2857520" cy="220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spcBef>
                <a:spcPct val="0"/>
              </a:spcBef>
              <a:spcAft>
                <a:spcPct val="0"/>
              </a:spcAft>
            </a:pPr>
            <a:endParaRPr lang="en-US" altLang="zh-CN" sz="900" b="1" dirty="0" smtClean="0">
              <a:latin typeface="+mn-ea"/>
              <a:cs typeface="+mn-ea"/>
            </a:endParaRPr>
          </a:p>
          <a:p>
            <a:pPr fontAlgn="base">
              <a:lnSpc>
                <a:spcPts val="1400"/>
              </a:lnSpc>
              <a:spcBef>
                <a:spcPct val="0"/>
              </a:spcBef>
              <a:spcAft>
                <a:spcPct val="0"/>
              </a:spcAft>
            </a:pPr>
            <a:r>
              <a:rPr lang="en-US" altLang="zh-CN" sz="1000" b="1" dirty="0" smtClean="0">
                <a:latin typeface="+mn-ea"/>
                <a:cs typeface="+mn-ea"/>
              </a:rPr>
              <a:t>1.</a:t>
            </a:r>
            <a:r>
              <a:rPr lang="zh-CN" altLang="en-US" sz="1000" b="1" dirty="0" smtClean="0">
                <a:latin typeface="+mn-ea"/>
                <a:cs typeface="+mn-ea"/>
              </a:rPr>
              <a:t>粤能河源电厂   </a:t>
            </a:r>
            <a:r>
              <a:rPr lang="en-US" altLang="zh-CN" sz="1000" b="1" dirty="0" smtClean="0">
                <a:latin typeface="+mn-ea"/>
                <a:cs typeface="+mn-ea"/>
              </a:rPr>
              <a:t>  </a:t>
            </a:r>
            <a:r>
              <a:rPr lang="zh-CN" altLang="en-US" sz="1000" b="1" dirty="0" smtClean="0">
                <a:latin typeface="+mn-ea"/>
                <a:cs typeface="+mn-ea"/>
              </a:rPr>
              <a:t> 出力：</a:t>
            </a:r>
            <a:r>
              <a:rPr lang="en-US" altLang="zh-CN" sz="1000" b="1" dirty="0" smtClean="0">
                <a:latin typeface="+mn-ea"/>
                <a:cs typeface="+mn-ea"/>
              </a:rPr>
              <a:t>50t/h </a:t>
            </a:r>
            <a:r>
              <a:rPr lang="zh-CN" altLang="en-US" sz="1000" b="1" dirty="0" smtClean="0">
                <a:latin typeface="+mn-ea"/>
                <a:cs typeface="+mn-ea"/>
              </a:rPr>
              <a:t>（两台）</a:t>
            </a:r>
            <a:endParaRPr lang="en-US" altLang="zh-CN" sz="1000" b="1" dirty="0" smtClean="0">
              <a:latin typeface="+mn-ea"/>
              <a:cs typeface="+mn-ea"/>
            </a:endParaRPr>
          </a:p>
          <a:p>
            <a:pPr fontAlgn="base">
              <a:lnSpc>
                <a:spcPts val="1400"/>
              </a:lnSpc>
              <a:spcBef>
                <a:spcPct val="0"/>
              </a:spcBef>
              <a:spcAft>
                <a:spcPct val="0"/>
              </a:spcAft>
            </a:pPr>
            <a:r>
              <a:rPr lang="en-US" altLang="zh-CN" sz="1000" b="1" dirty="0" smtClean="0">
                <a:latin typeface="+mn-ea"/>
                <a:cs typeface="+mn-ea"/>
                <a:sym typeface="+mn-ea"/>
              </a:rPr>
              <a:t>2.</a:t>
            </a:r>
            <a:r>
              <a:rPr lang="zh-CN" altLang="en-US" sz="1000" b="1" dirty="0" smtClean="0">
                <a:latin typeface="+mn-ea"/>
                <a:cs typeface="+mn-ea"/>
                <a:sym typeface="+mn-ea"/>
              </a:rPr>
              <a:t>陕能赵石畔电厂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80t/h </a:t>
            </a:r>
            <a:r>
              <a:rPr lang="zh-CN" altLang="en-US" sz="1000" b="1" dirty="0" smtClean="0">
                <a:latin typeface="+mn-ea"/>
                <a:cs typeface="+mn-ea"/>
                <a:sym typeface="+mn-ea"/>
              </a:rPr>
              <a:t>（三台）</a:t>
            </a:r>
            <a:endParaRPr lang="zh-CN" altLang="en-US" sz="1000" b="1" dirty="0" smtClean="0">
              <a:latin typeface="+mn-ea"/>
              <a:cs typeface="+mn-ea"/>
              <a:sym typeface="+mn-ea"/>
            </a:endParaRPr>
          </a:p>
          <a:p>
            <a:pPr fontAlgn="base">
              <a:lnSpc>
                <a:spcPts val="1400"/>
              </a:lnSpc>
              <a:spcBef>
                <a:spcPct val="0"/>
              </a:spcBef>
              <a:spcAft>
                <a:spcPct val="0"/>
              </a:spcAft>
            </a:pPr>
            <a:r>
              <a:rPr lang="en-US" altLang="zh-CN" sz="1000" b="1" dirty="0" smtClean="0">
                <a:latin typeface="+mn-ea"/>
                <a:cs typeface="+mn-ea"/>
                <a:sym typeface="+mn-ea"/>
              </a:rPr>
              <a:t>3.</a:t>
            </a:r>
            <a:r>
              <a:rPr lang="zh-CN" altLang="en-US" sz="1000" b="1" dirty="0" smtClean="0">
                <a:latin typeface="+mn-ea"/>
                <a:cs typeface="+mn-ea"/>
                <a:sym typeface="+mn-ea"/>
              </a:rPr>
              <a:t>浙能台州电厂  </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50t/h</a:t>
            </a:r>
            <a:endParaRPr lang="en-US" altLang="zh-CN" sz="1000" b="1" dirty="0" smtClean="0">
              <a:latin typeface="+mn-ea"/>
              <a:cs typeface="+mn-ea"/>
              <a:sym typeface="+mn-ea"/>
            </a:endParaRPr>
          </a:p>
          <a:p>
            <a:pPr fontAlgn="base">
              <a:lnSpc>
                <a:spcPts val="1400"/>
              </a:lnSpc>
              <a:spcBef>
                <a:spcPct val="0"/>
              </a:spcBef>
              <a:spcAft>
                <a:spcPct val="0"/>
              </a:spcAft>
            </a:pPr>
            <a:r>
              <a:rPr lang="en-US" altLang="zh-CN" sz="1000" b="1" dirty="0" smtClean="0">
                <a:latin typeface="+mn-ea"/>
                <a:cs typeface="+mn-ea"/>
                <a:sym typeface="+mn-ea"/>
              </a:rPr>
              <a:t>4.</a:t>
            </a:r>
            <a:r>
              <a:rPr lang="zh-CN" altLang="en-US" sz="1000" b="1" dirty="0" smtClean="0">
                <a:latin typeface="+mn-ea"/>
                <a:cs typeface="+mn-ea"/>
                <a:sym typeface="+mn-ea"/>
              </a:rPr>
              <a:t>青铜峡铝厂   </a:t>
            </a:r>
            <a:r>
              <a:rPr lang="en-US" altLang="zh-CN" sz="1000" b="1" dirty="0" smtClean="0">
                <a:latin typeface="+mn-ea"/>
                <a:cs typeface="+mn-ea"/>
                <a:sym typeface="+mn-ea"/>
              </a:rPr>
              <a:t>  </a:t>
            </a:r>
            <a:r>
              <a:rPr lang="zh-CN" altLang="en-US" sz="1000" b="1" dirty="0" smtClean="0">
                <a:latin typeface="+mn-ea"/>
                <a:cs typeface="+mn-ea"/>
                <a:sym typeface="+mn-ea"/>
              </a:rPr>
              <a:t> </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6t/h</a:t>
            </a:r>
            <a:endParaRPr lang="en-US" altLang="zh-CN" sz="1000" b="1" dirty="0" smtClean="0">
              <a:latin typeface="+mn-ea"/>
              <a:cs typeface="+mn-ea"/>
              <a:sym typeface="+mn-ea"/>
            </a:endParaRPr>
          </a:p>
          <a:p>
            <a:pPr fontAlgn="base">
              <a:lnSpc>
                <a:spcPts val="1400"/>
              </a:lnSpc>
              <a:spcBef>
                <a:spcPct val="0"/>
              </a:spcBef>
              <a:spcAft>
                <a:spcPct val="0"/>
              </a:spcAft>
            </a:pPr>
            <a:r>
              <a:rPr lang="en-US" altLang="zh-CN" sz="1000" b="1" dirty="0">
                <a:latin typeface="+mn-ea"/>
                <a:cs typeface="+mn-ea"/>
              </a:rPr>
              <a:t>5.汇流河发电厂      </a:t>
            </a:r>
            <a:r>
              <a:rPr lang="zh-CN" altLang="en-US" sz="1000" b="1" dirty="0">
                <a:latin typeface="+mn-ea"/>
                <a:cs typeface="+mn-ea"/>
              </a:rPr>
              <a:t>出力：</a:t>
            </a:r>
            <a:r>
              <a:rPr lang="en-US" altLang="zh-CN" sz="1000" b="1" dirty="0" smtClean="0">
                <a:latin typeface="+mn-ea"/>
                <a:cs typeface="+mn-ea"/>
                <a:sym typeface="+mn-ea"/>
              </a:rPr>
              <a:t>6t/h </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ts val="1400"/>
              </a:lnSpc>
              <a:spcBef>
                <a:spcPct val="0"/>
              </a:spcBef>
              <a:spcAft>
                <a:spcPct val="0"/>
              </a:spcAft>
            </a:pPr>
            <a:r>
              <a:rPr lang="en-US" altLang="zh-CN" sz="1000" b="1" dirty="0" smtClean="0">
                <a:latin typeface="+mn-ea"/>
                <a:cs typeface="+mn-ea"/>
                <a:sym typeface="+mn-ea"/>
              </a:rPr>
              <a:t>6.</a:t>
            </a:r>
            <a:r>
              <a:rPr lang="zh-CN" altLang="en-US" sz="1000" b="1" dirty="0" smtClean="0">
                <a:latin typeface="+mn-ea"/>
                <a:cs typeface="+mn-ea"/>
                <a:sym typeface="+mn-ea"/>
              </a:rPr>
              <a:t>贵州鸭溪电厂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75t/h </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ts val="1400"/>
              </a:lnSpc>
              <a:spcBef>
                <a:spcPct val="0"/>
              </a:spcBef>
              <a:spcAft>
                <a:spcPct val="0"/>
              </a:spcAft>
            </a:pPr>
            <a:r>
              <a:rPr lang="en-US" altLang="zh-CN" sz="1000" b="1" dirty="0" smtClean="0">
                <a:latin typeface="+mn-ea"/>
                <a:cs typeface="+mn-ea"/>
                <a:sym typeface="+mn-ea"/>
              </a:rPr>
              <a:t>7.</a:t>
            </a:r>
            <a:r>
              <a:rPr lang="zh-CN" altLang="en-US" sz="1000" b="1" dirty="0" smtClean="0">
                <a:latin typeface="+mn-ea"/>
                <a:cs typeface="+mn-ea"/>
                <a:sym typeface="+mn-ea"/>
              </a:rPr>
              <a:t>江西新余电厂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50t/h </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ts val="1400"/>
              </a:lnSpc>
              <a:spcBef>
                <a:spcPct val="0"/>
              </a:spcBef>
              <a:spcAft>
                <a:spcPct val="0"/>
              </a:spcAft>
            </a:pPr>
            <a:r>
              <a:rPr lang="en-US" altLang="zh-CN" sz="1000" b="1" dirty="0" smtClean="0">
                <a:latin typeface="+mn-ea"/>
                <a:cs typeface="+mn-ea"/>
                <a:sym typeface="+mn-ea"/>
              </a:rPr>
              <a:t>8.</a:t>
            </a:r>
            <a:r>
              <a:rPr lang="zh-CN" altLang="en-US" sz="1000" b="1" dirty="0" smtClean="0">
                <a:latin typeface="+mn-ea"/>
                <a:cs typeface="+mn-ea"/>
                <a:sym typeface="+mn-ea"/>
              </a:rPr>
              <a:t>广西玉林电厂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25t/h </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ts val="1400"/>
              </a:lnSpc>
              <a:spcBef>
                <a:spcPct val="0"/>
              </a:spcBef>
              <a:spcAft>
                <a:spcPct val="0"/>
              </a:spcAft>
            </a:pPr>
            <a:r>
              <a:rPr lang="en-US" altLang="zh-CN" sz="1000" b="1" dirty="0" smtClean="0">
                <a:latin typeface="+mn-ea"/>
                <a:cs typeface="+mn-ea"/>
                <a:sym typeface="+mn-ea"/>
              </a:rPr>
              <a:t>9.</a:t>
            </a:r>
            <a:r>
              <a:rPr lang="zh-CN" altLang="en-US" sz="1000" b="1" dirty="0" smtClean="0">
                <a:latin typeface="+mn-ea"/>
                <a:cs typeface="+mn-ea"/>
                <a:sym typeface="+mn-ea"/>
              </a:rPr>
              <a:t>山东鲁丽电厂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6t/h </a:t>
            </a:r>
            <a:endParaRPr lang="en-US" altLang="zh-CN" sz="1000" b="1" dirty="0" smtClean="0">
              <a:latin typeface="+mn-ea"/>
              <a:cs typeface="+mn-ea"/>
              <a:sym typeface="+mn-ea"/>
            </a:endParaRPr>
          </a:p>
          <a:p>
            <a:pPr fontAlgn="base">
              <a:lnSpc>
                <a:spcPts val="1400"/>
              </a:lnSpc>
              <a:spcBef>
                <a:spcPct val="0"/>
              </a:spcBef>
              <a:spcAft>
                <a:spcPct val="0"/>
              </a:spcAft>
            </a:pPr>
            <a:r>
              <a:rPr lang="en-US" altLang="zh-CN" sz="1000" b="1" dirty="0" smtClean="0">
                <a:latin typeface="+mn-ea"/>
                <a:cs typeface="+mn-ea"/>
                <a:sym typeface="+mn-ea"/>
              </a:rPr>
              <a:t>10.</a:t>
            </a:r>
            <a:r>
              <a:rPr lang="zh-CN" altLang="en-US" sz="1000" b="1" dirty="0" smtClean="0">
                <a:latin typeface="+mn-ea"/>
                <a:cs typeface="+mn-ea"/>
                <a:sym typeface="+mn-ea"/>
              </a:rPr>
              <a:t>浙江壳牌石油热电</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6t/h</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ts val="1400"/>
              </a:lnSpc>
              <a:spcBef>
                <a:spcPct val="0"/>
              </a:spcBef>
              <a:spcAft>
                <a:spcPct val="0"/>
              </a:spcAft>
            </a:pPr>
            <a:r>
              <a:rPr lang="en-US" altLang="zh-CN" sz="1000" b="1" dirty="0" smtClean="0">
                <a:latin typeface="+mn-ea"/>
                <a:cs typeface="+mn-ea"/>
                <a:sym typeface="+mn-ea"/>
              </a:rPr>
              <a:t>11.</a:t>
            </a:r>
            <a:r>
              <a:rPr lang="zh-CN" altLang="en-US" sz="1000" b="1" dirty="0" smtClean="0">
                <a:latin typeface="+mn-ea"/>
                <a:cs typeface="+mn-ea"/>
                <a:sym typeface="+mn-ea"/>
              </a:rPr>
              <a:t>大唐延安电厂</a:t>
            </a:r>
            <a:r>
              <a:rPr lang="en-US" altLang="zh-CN" sz="1000" b="1" dirty="0" smtClean="0">
                <a:latin typeface="+mn-ea"/>
                <a:cs typeface="+mn-ea"/>
                <a:sym typeface="+mn-ea"/>
              </a:rPr>
              <a:t>     </a:t>
            </a:r>
            <a:r>
              <a:rPr lang="zh-CN" altLang="en-US" sz="1000" b="1" dirty="0" smtClean="0">
                <a:latin typeface="+mn-ea"/>
                <a:cs typeface="+mn-ea"/>
                <a:sym typeface="+mn-ea"/>
              </a:rPr>
              <a:t>出力：</a:t>
            </a:r>
            <a:r>
              <a:rPr lang="en-US" altLang="zh-CN" sz="1000" b="1" dirty="0" smtClean="0">
                <a:latin typeface="+mn-ea"/>
                <a:cs typeface="+mn-ea"/>
                <a:sym typeface="+mn-ea"/>
              </a:rPr>
              <a:t>45t/h </a:t>
            </a:r>
            <a:r>
              <a:rPr lang="zh-CN" altLang="en-US" sz="1000" b="1" dirty="0" smtClean="0">
                <a:latin typeface="+mn-ea"/>
                <a:cs typeface="+mn-ea"/>
                <a:sym typeface="+mn-ea"/>
              </a:rPr>
              <a:t>（两台）</a:t>
            </a:r>
            <a:endParaRPr lang="en-US" altLang="zh-CN" sz="1000" b="1" dirty="0" smtClean="0">
              <a:latin typeface="+mn-ea"/>
              <a:cs typeface="+mn-ea"/>
              <a:sym typeface="+mn-ea"/>
            </a:endParaRPr>
          </a:p>
        </p:txBody>
      </p:sp>
      <p:sp>
        <p:nvSpPr>
          <p:cNvPr id="25" name="TextBox 6"/>
          <p:cNvSpPr txBox="1">
            <a:spLocks noChangeArrowheads="1"/>
          </p:cNvSpPr>
          <p:nvPr/>
        </p:nvSpPr>
        <p:spPr bwMode="auto">
          <a:xfrm>
            <a:off x="6012180" y="780415"/>
            <a:ext cx="2666365" cy="17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p>
            <a:pPr fontAlgn="base">
              <a:lnSpc>
                <a:spcPct val="150000"/>
              </a:lnSpc>
              <a:spcBef>
                <a:spcPct val="0"/>
              </a:spcBef>
              <a:spcAft>
                <a:spcPct val="0"/>
              </a:spcAft>
            </a:pPr>
            <a:r>
              <a:rPr lang="en-US" altLang="zh-CN" sz="1000" b="1" dirty="0" smtClean="0">
                <a:latin typeface="+mn-ea"/>
                <a:cs typeface="+mn-ea"/>
              </a:rPr>
              <a:t>1.</a:t>
            </a:r>
            <a:r>
              <a:rPr lang="zh-CN" altLang="en-US" sz="1000" b="1" dirty="0" smtClean="0">
                <a:latin typeface="+mn-ea"/>
                <a:cs typeface="+mn-ea"/>
              </a:rPr>
              <a:t>国华台山电厂    出力：</a:t>
            </a:r>
            <a:r>
              <a:rPr lang="en-US" altLang="zh-CN" sz="1000" b="1" dirty="0" smtClean="0">
                <a:latin typeface="+mn-ea"/>
                <a:cs typeface="+mn-ea"/>
              </a:rPr>
              <a:t>25t/h </a:t>
            </a:r>
            <a:r>
              <a:rPr lang="zh-CN" altLang="en-US" sz="1000" b="1" dirty="0" smtClean="0">
                <a:latin typeface="+mn-ea"/>
                <a:cs typeface="+mn-ea"/>
              </a:rPr>
              <a:t>（两期）</a:t>
            </a:r>
            <a:endParaRPr lang="en-US" altLang="zh-CN"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2.</a:t>
            </a:r>
            <a:r>
              <a:rPr lang="zh-CN" altLang="en-US" sz="1000" b="1" dirty="0" smtClean="0">
                <a:latin typeface="+mn-ea"/>
                <a:cs typeface="+mn-ea"/>
              </a:rPr>
              <a:t>国华沧东电厂    出力：</a:t>
            </a:r>
            <a:r>
              <a:rPr lang="en-US" altLang="zh-CN" sz="1000" b="1" dirty="0" smtClean="0">
                <a:latin typeface="+mn-ea"/>
                <a:cs typeface="+mn-ea"/>
              </a:rPr>
              <a:t>35t/h </a:t>
            </a:r>
            <a:r>
              <a:rPr lang="zh-CN" altLang="en-US" sz="1000" b="1" dirty="0" smtClean="0">
                <a:latin typeface="+mn-ea"/>
                <a:cs typeface="+mn-ea"/>
              </a:rPr>
              <a:t>（两期）</a:t>
            </a:r>
            <a:endParaRPr lang="en-US" altLang="zh-CN"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3.</a:t>
            </a:r>
            <a:r>
              <a:rPr lang="zh-CN" altLang="en-US" sz="1000" b="1" dirty="0" smtClean="0">
                <a:latin typeface="+mn-ea"/>
                <a:cs typeface="+mn-ea"/>
              </a:rPr>
              <a:t>国华徐州电厂    出力：</a:t>
            </a:r>
            <a:r>
              <a:rPr lang="en-US" altLang="zh-CN" sz="1000" b="1" dirty="0" smtClean="0">
                <a:latin typeface="+mn-ea"/>
                <a:cs typeface="+mn-ea"/>
              </a:rPr>
              <a:t>60t/h </a:t>
            </a:r>
            <a:endParaRPr lang="en-US" altLang="zh-CN"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4.</a:t>
            </a:r>
            <a:r>
              <a:rPr lang="zh-CN" altLang="en-US" sz="1000" b="1" dirty="0" smtClean="0">
                <a:latin typeface="+mn-ea"/>
                <a:cs typeface="+mn-ea"/>
              </a:rPr>
              <a:t>国华惠州电厂    出力：</a:t>
            </a:r>
            <a:r>
              <a:rPr lang="en-US" altLang="zh-CN" sz="1000" b="1" dirty="0" smtClean="0">
                <a:latin typeface="+mn-ea"/>
                <a:cs typeface="+mn-ea"/>
              </a:rPr>
              <a:t>30t/h </a:t>
            </a:r>
            <a:endParaRPr lang="en-US" altLang="zh-CN"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5.</a:t>
            </a:r>
            <a:r>
              <a:rPr lang="zh-CN" altLang="en-US" sz="1000" b="1" dirty="0" smtClean="0">
                <a:latin typeface="+mn-ea"/>
                <a:cs typeface="+mn-ea"/>
              </a:rPr>
              <a:t>国华三河电厂    出力：</a:t>
            </a:r>
            <a:r>
              <a:rPr lang="en-US" altLang="zh-CN" sz="1000" b="1" dirty="0" smtClean="0">
                <a:latin typeface="+mn-ea"/>
                <a:cs typeface="+mn-ea"/>
              </a:rPr>
              <a:t>30t/h </a:t>
            </a:r>
            <a:r>
              <a:rPr lang="zh-CN" altLang="en-US" sz="1000" b="1" dirty="0" smtClean="0">
                <a:latin typeface="+mn-ea"/>
                <a:cs typeface="+mn-ea"/>
              </a:rPr>
              <a:t>（两台）</a:t>
            </a:r>
            <a:endParaRPr lang="zh-CN" altLang="en-US" sz="1000" b="1" dirty="0" smtClean="0">
              <a:latin typeface="+mn-ea"/>
              <a:cs typeface="+mn-ea"/>
            </a:endParaRPr>
          </a:p>
          <a:p>
            <a:pPr fontAlgn="base">
              <a:lnSpc>
                <a:spcPct val="150000"/>
              </a:lnSpc>
              <a:spcBef>
                <a:spcPct val="0"/>
              </a:spcBef>
              <a:spcAft>
                <a:spcPct val="0"/>
              </a:spcAft>
            </a:pPr>
            <a:r>
              <a:rPr lang="en-US" altLang="zh-CN" sz="1000" b="1" dirty="0" smtClean="0">
                <a:latin typeface="+mn-ea"/>
                <a:cs typeface="+mn-ea"/>
              </a:rPr>
              <a:t>6.</a:t>
            </a:r>
            <a:r>
              <a:rPr lang="zh-CN" altLang="en-US" sz="1000" b="1" dirty="0" smtClean="0">
                <a:latin typeface="+mn-ea"/>
                <a:cs typeface="+mn-ea"/>
              </a:rPr>
              <a:t>国华绥中电厂    </a:t>
            </a:r>
            <a:r>
              <a:rPr lang="zh-CN" altLang="en-US" sz="1000" b="1" dirty="0" smtClean="0">
                <a:latin typeface="+mn-ea"/>
                <a:cs typeface="+mn-ea"/>
                <a:sym typeface="+mn-ea"/>
              </a:rPr>
              <a:t>出力：</a:t>
            </a:r>
            <a:r>
              <a:rPr lang="en-US" altLang="zh-CN" sz="1000" b="1" dirty="0" smtClean="0">
                <a:latin typeface="+mn-ea"/>
                <a:cs typeface="+mn-ea"/>
                <a:sym typeface="+mn-ea"/>
              </a:rPr>
              <a:t>45t/h </a:t>
            </a:r>
            <a:r>
              <a:rPr lang="zh-CN" altLang="en-US" sz="1000" b="1" dirty="0" smtClean="0">
                <a:latin typeface="+mn-ea"/>
                <a:cs typeface="+mn-ea"/>
                <a:sym typeface="+mn-ea"/>
              </a:rPr>
              <a:t>（两台）</a:t>
            </a:r>
            <a:endParaRPr lang="zh-CN" altLang="en-US" sz="1000" b="1" dirty="0" smtClean="0">
              <a:latin typeface="+mn-ea"/>
              <a:cs typeface="+mn-ea"/>
              <a:sym typeface="+mn-ea"/>
            </a:endParaRPr>
          </a:p>
          <a:p>
            <a:pPr fontAlgn="base">
              <a:lnSpc>
                <a:spcPct val="150000"/>
              </a:lnSpc>
              <a:spcBef>
                <a:spcPct val="0"/>
              </a:spcBef>
              <a:spcAft>
                <a:spcPct val="0"/>
              </a:spcAft>
            </a:pPr>
            <a:r>
              <a:rPr lang="en-US" altLang="zh-CN" sz="1000" b="1" dirty="0">
                <a:latin typeface="+mn-ea"/>
                <a:cs typeface="+mn-ea"/>
              </a:rPr>
              <a:t>7.</a:t>
            </a:r>
            <a:r>
              <a:rPr lang="zh-CN" altLang="en-US" sz="1000" b="1" dirty="0">
                <a:latin typeface="+mn-ea"/>
                <a:cs typeface="+mn-ea"/>
              </a:rPr>
              <a:t>国华盘山电厂</a:t>
            </a:r>
            <a:r>
              <a:rPr lang="en-US" altLang="zh-CN" sz="1000" b="1" dirty="0">
                <a:latin typeface="+mn-ea"/>
                <a:cs typeface="+mn-ea"/>
              </a:rPr>
              <a:t>    </a:t>
            </a:r>
            <a:r>
              <a:rPr lang="zh-CN" altLang="en-US" sz="1000" b="1" dirty="0">
                <a:latin typeface="+mn-ea"/>
                <a:cs typeface="+mn-ea"/>
              </a:rPr>
              <a:t>出力：</a:t>
            </a:r>
            <a:r>
              <a:rPr lang="en-US" altLang="zh-CN" sz="1000" b="1" dirty="0">
                <a:latin typeface="+mn-ea"/>
                <a:cs typeface="+mn-ea"/>
              </a:rPr>
              <a:t>35</a:t>
            </a:r>
            <a:r>
              <a:rPr lang="en-US" altLang="zh-CN" sz="1000" b="1" dirty="0" smtClean="0">
                <a:latin typeface="+mn-ea"/>
                <a:cs typeface="+mn-ea"/>
                <a:sym typeface="+mn-ea"/>
              </a:rPr>
              <a:t>t/h</a:t>
            </a:r>
            <a:endParaRPr lang="en-US" altLang="zh-CN" sz="1000" b="1" dirty="0">
              <a:latin typeface="+mn-ea"/>
              <a:cs typeface="+mn-ea"/>
            </a:endParaRPr>
          </a:p>
        </p:txBody>
      </p:sp>
      <p:sp>
        <p:nvSpPr>
          <p:cNvPr id="9" name="文本框 8"/>
          <p:cNvSpPr txBox="1"/>
          <p:nvPr/>
        </p:nvSpPr>
        <p:spPr>
          <a:xfrm>
            <a:off x="6710045" y="4738370"/>
            <a:ext cx="2223770"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9" y="87945"/>
            <a:ext cx="4234012" cy="400110"/>
            <a:chOff x="180019" y="87945"/>
            <a:chExt cx="4234012" cy="400110"/>
          </a:xfrm>
        </p:grpSpPr>
        <p:sp>
          <p:nvSpPr>
            <p:cNvPr id="10" name="TextBox 9"/>
            <p:cNvSpPr txBox="1"/>
            <p:nvPr/>
          </p:nvSpPr>
          <p:spPr>
            <a:xfrm flipH="1">
              <a:off x="180019" y="87945"/>
              <a:ext cx="2058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华能长兴电厂</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041894" y="272611"/>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C:\Users\zblp\AppData\Roaming\Tencent\Users\17741912\QQ\WinTemp\RichOle\DM0VN93U}%[6KM3OWOW]B9B.png"/>
          <p:cNvPicPr/>
          <p:nvPr/>
        </p:nvPicPr>
        <p:blipFill>
          <a:blip r:embed="rId1">
            <a:extLst>
              <a:ext uri="{28A0092B-C50C-407E-A947-70E740481C1C}">
                <a14:useLocalDpi xmlns:a14="http://schemas.microsoft.com/office/drawing/2010/main" val="0"/>
              </a:ext>
            </a:extLst>
          </a:blip>
          <a:srcRect/>
          <a:stretch>
            <a:fillRect/>
          </a:stretch>
        </p:blipFill>
        <p:spPr bwMode="auto">
          <a:xfrm>
            <a:off x="0" y="1071552"/>
            <a:ext cx="5343458" cy="3600000"/>
          </a:xfrm>
          <a:prstGeom prst="rect">
            <a:avLst/>
          </a:prstGeom>
          <a:noFill/>
          <a:ln>
            <a:noFill/>
          </a:ln>
        </p:spPr>
      </p:pic>
      <p:sp>
        <p:nvSpPr>
          <p:cNvPr id="38" name="矩形 37"/>
          <p:cNvSpPr/>
          <p:nvPr/>
        </p:nvSpPr>
        <p:spPr>
          <a:xfrm>
            <a:off x="5429256" y="785800"/>
            <a:ext cx="3357586" cy="1908215"/>
          </a:xfrm>
          <a:prstGeom prst="rect">
            <a:avLst/>
          </a:prstGeom>
        </p:spPr>
        <p:txBody>
          <a:bodyPr wrap="square">
            <a:spAutoFit/>
          </a:bodyPr>
          <a:lstStyle/>
          <a:p>
            <a:pPr>
              <a:lnSpc>
                <a:spcPct val="200000"/>
              </a:lnSpc>
            </a:pPr>
            <a:r>
              <a:rPr lang="zh-CN" altLang="en-US" sz="1400" b="1" dirty="0" smtClean="0"/>
              <a:t>     </a:t>
            </a:r>
            <a:r>
              <a:rPr lang="zh-CN" altLang="en-US"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圆盘滤布脱水机首秀</a:t>
            </a:r>
            <a:r>
              <a:rPr lang="en-US" altLang="zh-CN"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rPr>
              <a:t>------</a:t>
            </a:r>
            <a:endParaRPr lang="en-US" altLang="zh-CN"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6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       </a:t>
            </a: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2015</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年</a:t>
            </a: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7</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月电力行业湿法脱硫石膏脱水第一台圆盘滤布脱水机在华能集团长兴电厂投运，连续满负荷运行至今，脱水机的各项机械性能和运行经济、技术指标取得了突破性的圆满成功。</a:t>
            </a:r>
            <a:endPar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（陶瓷机改造项目）</a:t>
            </a:r>
            <a:endParaRPr lang="zh-CN" altLang="en-US" sz="11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39" name="图片 38" descr="C:\Users\zblp\AppData\Roaming\Tencent\Users\17741912\QQ\WinTemp\RichOle\S7}~O~70HH(2I1[2)8LU(78.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8" y="2714626"/>
            <a:ext cx="2779888" cy="1942876"/>
          </a:xfrm>
          <a:prstGeom prst="rect">
            <a:avLst/>
          </a:prstGeom>
          <a:noFill/>
          <a:ln>
            <a:noFill/>
          </a:ln>
        </p:spPr>
      </p:pic>
      <p:sp>
        <p:nvSpPr>
          <p:cNvPr id="9" name="文本框 8"/>
          <p:cNvSpPr txBox="1"/>
          <p:nvPr/>
        </p:nvSpPr>
        <p:spPr>
          <a:xfrm>
            <a:off x="6776720" y="4774565"/>
            <a:ext cx="2200910"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9" y="87945"/>
            <a:ext cx="4234012" cy="400110"/>
            <a:chOff x="180019" y="87945"/>
            <a:chExt cx="4234012" cy="400110"/>
          </a:xfrm>
        </p:grpSpPr>
        <p:sp>
          <p:nvSpPr>
            <p:cNvPr id="10" name="TextBox 9"/>
            <p:cNvSpPr txBox="1"/>
            <p:nvPr/>
          </p:nvSpPr>
          <p:spPr>
            <a:xfrm flipH="1">
              <a:off x="180019" y="87945"/>
              <a:ext cx="2058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华能安源电厂</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041894" y="272611"/>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214942" y="571486"/>
            <a:ext cx="3571900" cy="2553335"/>
          </a:xfrm>
          <a:prstGeom prst="rect">
            <a:avLst/>
          </a:prstGeom>
        </p:spPr>
        <p:txBody>
          <a:bodyPr wrap="square">
            <a:spAutoFit/>
          </a:bodyPr>
          <a:lstStyle/>
          <a:p>
            <a:pPr>
              <a:lnSpc>
                <a:spcPct val="200000"/>
              </a:lnSpc>
            </a:pPr>
            <a:r>
              <a:rPr lang="zh-CN" altLang="en-US" sz="1400" b="1" dirty="0" smtClean="0"/>
              <a:t>     </a:t>
            </a:r>
            <a:r>
              <a:rPr lang="zh-CN" altLang="en-US"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圆盘滤布脱水机运行情况</a:t>
            </a:r>
            <a:endParaRPr lang="en-US" altLang="zh-CN"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1</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、从运行效果（含水率降低</a:t>
            </a: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5%</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以上，每周工作时间降低</a:t>
            </a: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50%</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）、技术性能、安全经济（取消酸洗，消除安全隐患）等各方面考虑，均体现了本次改造的先进性。</a:t>
            </a:r>
            <a:endPar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、经济效益：脱水机改造后，大幅度降低运行费用，仅备品备件一项，每年节约</a:t>
            </a: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150</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万余元。</a:t>
            </a:r>
            <a:endPar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一期出力：</a:t>
            </a: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45t/h  </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二期 出力：</a:t>
            </a:r>
            <a:r>
              <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45t/h </a:t>
            </a:r>
            <a:r>
              <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（陶瓷机改造）</a:t>
            </a:r>
            <a:endParaRPr lang="zh-CN" altLang="en-US"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endParaRPr lang="en-US" altLang="zh-CN" sz="11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endParaRPr lang="zh-CN" altLang="en-US" sz="11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59394" name="Picture 2"/>
          <p:cNvPicPr>
            <a:picLocks noChangeAspect="1" noChangeArrowheads="1"/>
          </p:cNvPicPr>
          <p:nvPr/>
        </p:nvPicPr>
        <p:blipFill>
          <a:blip r:embed="rId1" cstate="print"/>
          <a:srcRect/>
          <a:stretch>
            <a:fillRect/>
          </a:stretch>
        </p:blipFill>
        <p:spPr bwMode="auto">
          <a:xfrm>
            <a:off x="0" y="1142990"/>
            <a:ext cx="4786314" cy="3589736"/>
          </a:xfrm>
          <a:prstGeom prst="rect">
            <a:avLst/>
          </a:prstGeom>
          <a:noFill/>
          <a:ln w="9525">
            <a:noFill/>
            <a:miter lim="800000"/>
            <a:headEnd/>
            <a:tailEnd/>
          </a:ln>
          <a:effectLst/>
        </p:spPr>
      </p:pic>
      <p:pic>
        <p:nvPicPr>
          <p:cNvPr id="59395" name="Picture 3" descr="C:\Users\Administrator\Documents\Tencent Files\952746868\Image\C2C\FZ7GAB8G~~8~FJ[WKB~EG}S.jpg"/>
          <p:cNvPicPr>
            <a:picLocks noChangeAspect="1" noChangeArrowheads="1"/>
          </p:cNvPicPr>
          <p:nvPr/>
        </p:nvPicPr>
        <p:blipFill>
          <a:blip r:embed="rId2"/>
          <a:srcRect/>
          <a:stretch>
            <a:fillRect/>
          </a:stretch>
        </p:blipFill>
        <p:spPr bwMode="auto">
          <a:xfrm>
            <a:off x="5072066" y="2571750"/>
            <a:ext cx="3964644" cy="2243154"/>
          </a:xfrm>
          <a:prstGeom prst="rect">
            <a:avLst/>
          </a:prstGeom>
          <a:noFill/>
        </p:spPr>
      </p:pic>
      <p:sp>
        <p:nvSpPr>
          <p:cNvPr id="9" name="文本框 8"/>
          <p:cNvSpPr txBox="1"/>
          <p:nvPr/>
        </p:nvSpPr>
        <p:spPr>
          <a:xfrm>
            <a:off x="6661150" y="4815205"/>
            <a:ext cx="2125980"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9" y="87945"/>
            <a:ext cx="4234012" cy="400110"/>
            <a:chOff x="180019" y="87945"/>
            <a:chExt cx="4234012" cy="400110"/>
          </a:xfrm>
        </p:grpSpPr>
        <p:sp>
          <p:nvSpPr>
            <p:cNvPr id="10" name="TextBox 9"/>
            <p:cNvSpPr txBox="1"/>
            <p:nvPr/>
          </p:nvSpPr>
          <p:spPr>
            <a:xfrm flipH="1">
              <a:off x="180019" y="87945"/>
              <a:ext cx="2058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华电章丘电厂</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041894" y="272611"/>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214942" y="285734"/>
            <a:ext cx="3571900" cy="2831544"/>
          </a:xfrm>
          <a:prstGeom prst="rect">
            <a:avLst/>
          </a:prstGeom>
        </p:spPr>
        <p:txBody>
          <a:bodyPr wrap="square">
            <a:spAutoFit/>
          </a:bodyPr>
          <a:lstStyle/>
          <a:p>
            <a:pPr>
              <a:lnSpc>
                <a:spcPct val="200000"/>
              </a:lnSpc>
            </a:pPr>
            <a:r>
              <a:rPr lang="zh-CN" altLang="en-US" sz="1400" b="1" dirty="0" smtClean="0"/>
              <a:t>     </a:t>
            </a:r>
            <a:r>
              <a:rPr lang="zh-CN" altLang="en-US"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圆盘滤布脱水机运行情况</a:t>
            </a:r>
            <a:endParaRPr lang="en-US" altLang="zh-CN"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6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      </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 </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2018</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年</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8</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月华电章丘电厂</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号圆盘滤布脱水机正式投运，原由两台皮带脱水机处理的</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14</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个旋流的石膏浆液，现由一台圆盘滤布脱水机轻松处理。</a:t>
            </a:r>
            <a:endPar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一期出力：</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80t/h  </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二期 出力：</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60t/h </a:t>
            </a:r>
            <a:endPar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（皮带机改造项目）</a:t>
            </a:r>
            <a:endPar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endParaRPr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60417" name="Picture 1"/>
          <p:cNvPicPr>
            <a:picLocks noChangeAspect="1" noChangeArrowheads="1"/>
          </p:cNvPicPr>
          <p:nvPr/>
        </p:nvPicPr>
        <p:blipFill>
          <a:blip r:embed="rId1" cstate="print"/>
          <a:srcRect/>
          <a:stretch>
            <a:fillRect/>
          </a:stretch>
        </p:blipFill>
        <p:spPr bwMode="auto">
          <a:xfrm>
            <a:off x="0" y="1142990"/>
            <a:ext cx="4572000" cy="3428868"/>
          </a:xfrm>
          <a:prstGeom prst="rect">
            <a:avLst/>
          </a:prstGeom>
          <a:noFill/>
          <a:ln w="9525">
            <a:noFill/>
            <a:miter lim="800000"/>
            <a:headEnd/>
            <a:tailEnd/>
          </a:ln>
          <a:effectLst/>
        </p:spPr>
      </p:pic>
      <p:pic>
        <p:nvPicPr>
          <p:cNvPr id="60418" name="Picture 2" descr="C:\Users\Administrator\Documents\Tencent Files\952746868\Image\C2C\$4LO_TP(E%TBLXC5`VR%4YL.jpg"/>
          <p:cNvPicPr>
            <a:picLocks noChangeAspect="1" noChangeArrowheads="1"/>
          </p:cNvPicPr>
          <p:nvPr/>
        </p:nvPicPr>
        <p:blipFill>
          <a:blip r:embed="rId2"/>
          <a:srcRect/>
          <a:stretch>
            <a:fillRect/>
          </a:stretch>
        </p:blipFill>
        <p:spPr bwMode="auto">
          <a:xfrm>
            <a:off x="5000628" y="2675513"/>
            <a:ext cx="1928826" cy="2467987"/>
          </a:xfrm>
          <a:prstGeom prst="rect">
            <a:avLst/>
          </a:prstGeom>
          <a:noFill/>
        </p:spPr>
      </p:pic>
      <p:pic>
        <p:nvPicPr>
          <p:cNvPr id="60419" name="Picture 3" descr="C:\Users\Administrator\Documents\Tencent Files\952746868\Image\C2C\}Z4X@F1YAJGS)KRCW6956CR.jpg"/>
          <p:cNvPicPr>
            <a:picLocks noChangeAspect="1" noChangeArrowheads="1"/>
          </p:cNvPicPr>
          <p:nvPr/>
        </p:nvPicPr>
        <p:blipFill>
          <a:blip r:embed="rId3"/>
          <a:srcRect/>
          <a:stretch>
            <a:fillRect/>
          </a:stretch>
        </p:blipFill>
        <p:spPr bwMode="auto">
          <a:xfrm>
            <a:off x="7000892" y="2685192"/>
            <a:ext cx="1928826" cy="245830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9" y="87945"/>
            <a:ext cx="4234012" cy="400110"/>
            <a:chOff x="180019" y="87945"/>
            <a:chExt cx="4234012" cy="400110"/>
          </a:xfrm>
        </p:grpSpPr>
        <p:sp>
          <p:nvSpPr>
            <p:cNvPr id="10" name="TextBox 9"/>
            <p:cNvSpPr txBox="1"/>
            <p:nvPr/>
          </p:nvSpPr>
          <p:spPr>
            <a:xfrm flipH="1">
              <a:off x="180019" y="87945"/>
              <a:ext cx="2058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华电莱城电厂</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041894" y="272611"/>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286380" y="285734"/>
            <a:ext cx="3357586" cy="2185214"/>
          </a:xfrm>
          <a:prstGeom prst="rect">
            <a:avLst/>
          </a:prstGeom>
        </p:spPr>
        <p:txBody>
          <a:bodyPr wrap="square">
            <a:spAutoFit/>
          </a:bodyPr>
          <a:lstStyle/>
          <a:p>
            <a:pPr>
              <a:lnSpc>
                <a:spcPct val="200000"/>
              </a:lnSpc>
            </a:pPr>
            <a:r>
              <a:rPr lang="zh-CN" altLang="en-US"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圆盘滤布脱水机运行情况</a:t>
            </a:r>
            <a:endParaRPr lang="en-US" altLang="zh-CN"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6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      </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 </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2018</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年</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10</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月华电莱城电厂圆盘滤布脱水机正式投运，连续</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24h</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不停机运行</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3</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个月，各项性能指标达到标准要求。</a:t>
            </a:r>
            <a:endPar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一期出力：</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80t/h  </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二期 出力：</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60t/h</a:t>
            </a:r>
            <a:endPar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（皮带机改造项目）</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 </a:t>
            </a:r>
            <a:endParaRPr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61441" name="Picture 1"/>
          <p:cNvPicPr>
            <a:picLocks noChangeAspect="1" noChangeArrowheads="1"/>
          </p:cNvPicPr>
          <p:nvPr/>
        </p:nvPicPr>
        <p:blipFill>
          <a:blip r:embed="rId1" cstate="print"/>
          <a:srcRect/>
          <a:stretch>
            <a:fillRect/>
          </a:stretch>
        </p:blipFill>
        <p:spPr bwMode="auto">
          <a:xfrm>
            <a:off x="1" y="1149590"/>
            <a:ext cx="4714876" cy="3536030"/>
          </a:xfrm>
          <a:prstGeom prst="rect">
            <a:avLst/>
          </a:prstGeom>
          <a:noFill/>
          <a:ln w="9525">
            <a:noFill/>
            <a:miter lim="800000"/>
            <a:headEnd/>
            <a:tailEnd/>
          </a:ln>
          <a:effectLst/>
        </p:spPr>
      </p:pic>
      <p:pic>
        <p:nvPicPr>
          <p:cNvPr id="9" name="图片 8" descr="C:\Users\x1c\AppData\Local\Temp\WeChat Files\7d1c5e5af7fbf0af292cbfbf63c9aad.jpg"/>
          <p:cNvPicPr/>
          <p:nvPr/>
        </p:nvPicPr>
        <p:blipFill>
          <a:blip r:embed="rId2" cstate="print"/>
          <a:srcRect/>
          <a:stretch>
            <a:fillRect/>
          </a:stretch>
        </p:blipFill>
        <p:spPr bwMode="auto">
          <a:xfrm>
            <a:off x="5429256" y="2285998"/>
            <a:ext cx="3357586" cy="2585818"/>
          </a:xfrm>
          <a:prstGeom prst="rect">
            <a:avLst/>
          </a:prstGeom>
          <a:ln>
            <a:noFill/>
          </a:ln>
          <a:effectLst>
            <a:softEdge rad="112500"/>
          </a:effectLst>
        </p:spPr>
      </p:pic>
      <p:sp>
        <p:nvSpPr>
          <p:cNvPr id="3" name="文本框 2"/>
          <p:cNvSpPr txBox="1"/>
          <p:nvPr/>
        </p:nvSpPr>
        <p:spPr>
          <a:xfrm>
            <a:off x="6750050" y="4783455"/>
            <a:ext cx="210375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8" y="87945"/>
            <a:ext cx="4406665" cy="413233"/>
            <a:chOff x="180018" y="87945"/>
            <a:chExt cx="4406665" cy="413233"/>
          </a:xfrm>
        </p:grpSpPr>
        <p:sp>
          <p:nvSpPr>
            <p:cNvPr id="10" name="TextBox 9"/>
            <p:cNvSpPr txBox="1"/>
            <p:nvPr/>
          </p:nvSpPr>
          <p:spPr>
            <a:xfrm flipH="1">
              <a:off x="180018" y="87945"/>
              <a:ext cx="2248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陕能赵石畔电厂</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214546" y="285734"/>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357818" y="428610"/>
            <a:ext cx="3357586" cy="2000548"/>
          </a:xfrm>
          <a:prstGeom prst="rect">
            <a:avLst/>
          </a:prstGeom>
        </p:spPr>
        <p:txBody>
          <a:bodyPr wrap="square">
            <a:spAutoFit/>
          </a:bodyPr>
          <a:lstStyle/>
          <a:p>
            <a:pPr>
              <a:lnSpc>
                <a:spcPct val="200000"/>
              </a:lnSpc>
            </a:pPr>
            <a:r>
              <a:rPr lang="zh-CN" altLang="en-US"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圆盘滤布脱水机运行情况</a:t>
            </a:r>
            <a:endParaRPr lang="en-US" altLang="zh-CN"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200000"/>
              </a:lnSpc>
            </a:pP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赵石畔电厂是陕西能源新建电厂</a:t>
            </a:r>
            <a:r>
              <a:rPr lang="zh-CN" altLang="en-US" sz="1200" dirty="0" smtClean="0"/>
              <a:t>（</a:t>
            </a:r>
            <a:r>
              <a:rPr lang="en-US" sz="1200" dirty="0" smtClean="0"/>
              <a:t>2</a:t>
            </a:r>
            <a:r>
              <a:rPr lang="en-US" altLang="zh-CN" sz="1200" dirty="0" smtClean="0"/>
              <a:t>×1000</a:t>
            </a:r>
            <a:r>
              <a:rPr lang="en-US" sz="1200" dirty="0" smtClean="0"/>
              <a:t>MW</a:t>
            </a:r>
            <a:r>
              <a:rPr lang="zh-CN" altLang="en-US" sz="1200" dirty="0" smtClean="0"/>
              <a:t>机组） </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2018</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年</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10</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月三台圆盘滤布脱水机正式投运，各项性能指标达到标准要求。</a:t>
            </a:r>
            <a:endPar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200000"/>
              </a:lnSpc>
            </a:pP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单台出力达到：</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80t/h</a:t>
            </a:r>
            <a:endParaRPr lang="zh-CN" altLang="en-US" sz="12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66562" name="Picture 2"/>
          <p:cNvPicPr>
            <a:picLocks noChangeAspect="1" noChangeArrowheads="1"/>
          </p:cNvPicPr>
          <p:nvPr/>
        </p:nvPicPr>
        <p:blipFill>
          <a:blip r:embed="rId1" cstate="print"/>
          <a:srcRect/>
          <a:stretch>
            <a:fillRect/>
          </a:stretch>
        </p:blipFill>
        <p:spPr bwMode="auto">
          <a:xfrm>
            <a:off x="0" y="1214428"/>
            <a:ext cx="4786314" cy="2834996"/>
          </a:xfrm>
          <a:prstGeom prst="rect">
            <a:avLst/>
          </a:prstGeom>
          <a:noFill/>
          <a:ln w="9525">
            <a:noFill/>
            <a:miter lim="800000"/>
            <a:headEnd/>
            <a:tailEnd/>
          </a:ln>
          <a:effectLst/>
        </p:spPr>
      </p:pic>
      <p:pic>
        <p:nvPicPr>
          <p:cNvPr id="9" name="图片 8" descr="F:\工作目录\201710开始\脱水机宣传资料\照片合集\赵石畔\微信图片_201807221903088.jpg"/>
          <p:cNvPicPr/>
          <p:nvPr/>
        </p:nvPicPr>
        <p:blipFill>
          <a:blip r:embed="rId2"/>
          <a:srcRect/>
          <a:stretch>
            <a:fillRect/>
          </a:stretch>
        </p:blipFill>
        <p:spPr bwMode="auto">
          <a:xfrm>
            <a:off x="5286380" y="2500312"/>
            <a:ext cx="3500462" cy="2260070"/>
          </a:xfrm>
          <a:prstGeom prst="rect">
            <a:avLst/>
          </a:prstGeom>
          <a:ln>
            <a:noFill/>
          </a:ln>
          <a:effectLst>
            <a:softEdge rad="112500"/>
          </a:effectLst>
        </p:spPr>
      </p:pic>
      <p:sp>
        <p:nvSpPr>
          <p:cNvPr id="3" name="文本框 2"/>
          <p:cNvSpPr txBox="1"/>
          <p:nvPr/>
        </p:nvSpPr>
        <p:spPr>
          <a:xfrm>
            <a:off x="6664960" y="4805045"/>
            <a:ext cx="219392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018" y="87945"/>
            <a:ext cx="4406665" cy="413233"/>
            <a:chOff x="180018" y="87945"/>
            <a:chExt cx="4406665" cy="413233"/>
          </a:xfrm>
        </p:grpSpPr>
        <p:sp>
          <p:nvSpPr>
            <p:cNvPr id="10" name="TextBox 9"/>
            <p:cNvSpPr txBox="1"/>
            <p:nvPr/>
          </p:nvSpPr>
          <p:spPr>
            <a:xfrm flipH="1">
              <a:off x="180018" y="87945"/>
              <a:ext cx="23202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华能杨柳青电厂</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214546" y="285734"/>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429256" y="642924"/>
            <a:ext cx="3357586" cy="2631490"/>
          </a:xfrm>
          <a:prstGeom prst="rect">
            <a:avLst/>
          </a:prstGeom>
        </p:spPr>
        <p:txBody>
          <a:bodyPr wrap="square">
            <a:spAutoFit/>
          </a:bodyPr>
          <a:lstStyle/>
          <a:p>
            <a:pPr>
              <a:lnSpc>
                <a:spcPct val="200000"/>
              </a:lnSpc>
            </a:pPr>
            <a:r>
              <a:rPr lang="zh-CN" altLang="en-US" b="1" dirty="0" smtClean="0"/>
              <a:t>     </a:t>
            </a:r>
            <a:r>
              <a:rPr lang="zh-CN" altLang="en-US" sz="1400" b="1" dirty="0" smtClean="0"/>
              <a:t>圆盘滤布脱水机运行情况</a:t>
            </a:r>
            <a:endParaRPr lang="en-US" altLang="zh-CN" sz="1400" b="1"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6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       </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天津杨柳青电厂</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2016</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年</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12</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月新增一台圆盘滤布脱水机，投运至今运行稳定，</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2019</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年</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8</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月份二期皮带机改造。</a:t>
            </a:r>
            <a:endPar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一期出力：</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35t/h  </a:t>
            </a: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二期 出力：</a:t>
            </a:r>
            <a:r>
              <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45t/h </a:t>
            </a:r>
            <a:endParaRPr lang="en-US" altLang="zh-CN"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r>
              <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（皮带机改造项目）</a:t>
            </a:r>
            <a:endParaRPr lang="zh-CN" altLang="en-US" sz="14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nSpc>
                <a:spcPct val="150000"/>
              </a:lnSpc>
            </a:pPr>
            <a:endParaRPr lang="zh-CN" altLang="en-US"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13" name="图片 12" descr="F:\工作目录\201710开始\脱水机宣传资料\照片合集\杨柳青\微信图片_2019122019242210.jpg"/>
          <p:cNvPicPr/>
          <p:nvPr/>
        </p:nvPicPr>
        <p:blipFill>
          <a:blip r:embed="rId1" cstate="print"/>
          <a:srcRect/>
          <a:stretch>
            <a:fillRect/>
          </a:stretch>
        </p:blipFill>
        <p:spPr bwMode="auto">
          <a:xfrm>
            <a:off x="5929322" y="2786064"/>
            <a:ext cx="2500330" cy="1942876"/>
          </a:xfrm>
          <a:prstGeom prst="rect">
            <a:avLst/>
          </a:prstGeom>
          <a:ln>
            <a:noFill/>
          </a:ln>
          <a:effectLst>
            <a:softEdge rad="112500"/>
          </a:effectLst>
        </p:spPr>
      </p:pic>
      <p:pic>
        <p:nvPicPr>
          <p:cNvPr id="14" name="图片 13" descr="F:\工作目录\201710开始\脱水机宣传资料\照片合集\杨柳青\微信图片_201912201924223.jpg"/>
          <p:cNvPicPr/>
          <p:nvPr/>
        </p:nvPicPr>
        <p:blipFill>
          <a:blip r:embed="rId2"/>
          <a:srcRect/>
          <a:stretch>
            <a:fillRect/>
          </a:stretch>
        </p:blipFill>
        <p:spPr bwMode="auto">
          <a:xfrm>
            <a:off x="285720" y="857238"/>
            <a:ext cx="4800001" cy="3600000"/>
          </a:xfrm>
          <a:prstGeom prst="rect">
            <a:avLst/>
          </a:prstGeom>
          <a:noFill/>
          <a:ln w="9525">
            <a:noFill/>
            <a:miter lim="800000"/>
            <a:headEnd/>
            <a:tailEnd/>
          </a:ln>
        </p:spPr>
      </p:pic>
      <p:sp>
        <p:nvSpPr>
          <p:cNvPr id="2" name="文本框 1"/>
          <p:cNvSpPr txBox="1"/>
          <p:nvPr/>
        </p:nvSpPr>
        <p:spPr>
          <a:xfrm>
            <a:off x="6701790" y="4729480"/>
            <a:ext cx="2141220"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80019" y="87945"/>
            <a:ext cx="3978036" cy="411784"/>
            <a:chOff x="180019" y="87945"/>
            <a:chExt cx="3978036" cy="411784"/>
          </a:xfrm>
        </p:grpSpPr>
        <p:sp>
          <p:nvSpPr>
            <p:cNvPr id="2" name="TextBox 1"/>
            <p:cNvSpPr txBox="1"/>
            <p:nvPr/>
          </p:nvSpPr>
          <p:spPr>
            <a:xfrm flipH="1">
              <a:off x="180019" y="87945"/>
              <a:ext cx="205825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endParaRPr lang="zh-CN" altLang="en-US" sz="2000" dirty="0">
                <a:effectLst>
                  <a:outerShdw blurRad="50800" dist="38100" dir="5400000" algn="t" rotWithShape="0">
                    <a:prstClr val="black">
                      <a:alpha val="40000"/>
                    </a:prstClr>
                  </a:outerShdw>
                </a:effectLst>
              </a:endParaRPr>
            </a:p>
          </p:txBody>
        </p:sp>
        <p:sp>
          <p:nvSpPr>
            <p:cNvPr id="3" name="矩形 2"/>
            <p:cNvSpPr/>
            <p:nvPr/>
          </p:nvSpPr>
          <p:spPr>
            <a:xfrm>
              <a:off x="1785918" y="285734"/>
              <a:ext cx="2372137" cy="213995"/>
            </a:xfrm>
            <a:prstGeom prst="rect">
              <a:avLst/>
            </a:prstGeom>
          </p:spPr>
          <p:txBody>
            <a:bodyPr wrap="square">
              <a:spAutoFit/>
            </a:bodyPr>
            <a:lstStyle/>
            <a:p>
              <a:endParaRPr lang="zh-CN" altLang="en-US" sz="800" b="1"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15" name="Text Box 11"/>
          <p:cNvSpPr txBox="1">
            <a:spLocks noChangeArrowheads="1"/>
          </p:cNvSpPr>
          <p:nvPr/>
        </p:nvSpPr>
        <p:spPr bwMode="auto">
          <a:xfrm>
            <a:off x="428596" y="1857370"/>
            <a:ext cx="2804120" cy="2462213"/>
          </a:xfrm>
          <a:prstGeom prst="rect">
            <a:avLst/>
          </a:prstGeom>
          <a:noFill/>
        </p:spPr>
        <p:txBody>
          <a:bodyPr wrap="square">
            <a:spAutoFit/>
          </a:bodyPr>
          <a:lstStyle>
            <a:defPPr>
              <a:defRPr lang="zh-CN"/>
            </a:defPPr>
            <a:lvl1pPr algn="just" fontAlgn="auto">
              <a:lnSpc>
                <a:spcPct val="150000"/>
              </a:lnSpc>
              <a:spcBef>
                <a:spcPts val="0"/>
              </a:spcBef>
              <a:spcAft>
                <a:spcPts val="0"/>
              </a:spcAft>
              <a:defRPr sz="1100" spc="2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200000"/>
              </a:lnSpc>
            </a:pPr>
            <a:r>
              <a:rPr lang="zh-CN" altLang="en-US" dirty="0" smtClean="0">
                <a:solidFill>
                  <a:schemeClr val="tx1">
                    <a:lumMod val="75000"/>
                    <a:lumOff val="25000"/>
                  </a:schemeClr>
                </a:solidFill>
              </a:rPr>
              <a:t>    我公司是专业制造脱水（固液分离）设备的股份制企业。近年来公司与全国有关的设计研究院所密切合作，优势互补，充分借鉴国内外同类设备的先进技术，结合我国的行业实际，开发生产了七个系列，数十余种规格型号的产品</a:t>
            </a:r>
            <a:endParaRPr lang="zh-CN" altLang="en-US" dirty="0">
              <a:solidFill>
                <a:schemeClr val="tx1">
                  <a:lumMod val="75000"/>
                  <a:lumOff val="25000"/>
                </a:schemeClr>
              </a:solidFill>
            </a:endParaRPr>
          </a:p>
        </p:txBody>
      </p:sp>
      <p:pic>
        <p:nvPicPr>
          <p:cNvPr id="4098" name="Picture 2" descr="E:\Desktop\图片2.png图片2"/>
          <p:cNvPicPr>
            <a:picLocks noChangeAspect="1" noChangeArrowheads="1"/>
          </p:cNvPicPr>
          <p:nvPr/>
        </p:nvPicPr>
        <p:blipFill>
          <a:blip r:embed="rId1"/>
          <a:srcRect/>
          <a:stretch>
            <a:fillRect/>
          </a:stretch>
        </p:blipFill>
        <p:spPr bwMode="auto">
          <a:xfrm>
            <a:off x="3827630" y="1785932"/>
            <a:ext cx="4125595" cy="271464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直接连接符 20"/>
          <p:cNvCxnSpPr/>
          <p:nvPr/>
        </p:nvCxnSpPr>
        <p:spPr>
          <a:xfrm>
            <a:off x="8547892" y="1697638"/>
            <a:ext cx="0" cy="3834650"/>
          </a:xfrm>
          <a:prstGeom prst="line">
            <a:avLst/>
          </a:prstGeom>
          <a:ln>
            <a:solidFill>
              <a:srgbClr val="0A9C9C"/>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467455" y="4726880"/>
            <a:ext cx="567654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543205" y="1131590"/>
            <a:ext cx="1906116" cy="478498"/>
            <a:chOff x="543205" y="1131590"/>
            <a:chExt cx="1906116" cy="478498"/>
          </a:xfrm>
        </p:grpSpPr>
        <p:grpSp>
          <p:nvGrpSpPr>
            <p:cNvPr id="11" name="组合 10"/>
            <p:cNvGrpSpPr/>
            <p:nvPr/>
          </p:nvGrpSpPr>
          <p:grpSpPr>
            <a:xfrm>
              <a:off x="543205" y="1131590"/>
              <a:ext cx="1906116" cy="478498"/>
              <a:chOff x="255712" y="1081995"/>
              <a:chExt cx="1906116" cy="478498"/>
            </a:xfrm>
          </p:grpSpPr>
          <p:sp>
            <p:nvSpPr>
              <p:cNvPr id="12" name="矩形 11"/>
              <p:cNvSpPr/>
              <p:nvPr/>
            </p:nvSpPr>
            <p:spPr bwMode="auto">
              <a:xfrm>
                <a:off x="255712" y="1081995"/>
                <a:ext cx="1261884"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b="1" spc="300" dirty="0">
                    <a:latin typeface="微软雅黑" panose="020B0503020204020204" pitchFamily="34" charset="-122"/>
                    <a:ea typeface="微软雅黑" panose="020B0503020204020204" pitchFamily="34" charset="-122"/>
                  </a:rPr>
                  <a:t>公司</a:t>
                </a:r>
                <a:r>
                  <a:rPr lang="zh-CN" altLang="en-US" b="1" spc="300" dirty="0" smtClean="0">
                    <a:latin typeface="微软雅黑" panose="020B0503020204020204" pitchFamily="34" charset="-122"/>
                    <a:ea typeface="微软雅黑" panose="020B0503020204020204" pitchFamily="34" charset="-122"/>
                  </a:rPr>
                  <a:t>概况</a:t>
                </a:r>
                <a:endParaRPr lang="zh-CN" altLang="en-US" b="1" spc="300" dirty="0">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255712" y="1345049"/>
                <a:ext cx="19061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zh-CN" sz="800" dirty="0" smtClean="0">
                    <a:latin typeface="Arial" panose="020B0604020202020204" pitchFamily="34" charset="0"/>
                    <a:ea typeface="微软雅黑" panose="020B0503020204020204" pitchFamily="34" charset="-122"/>
                  </a:rPr>
                  <a:t>company introduction</a:t>
                </a:r>
                <a:endParaRPr lang="zh-CN" altLang="en-US" sz="800" dirty="0">
                  <a:latin typeface="Arial" panose="020B0604020202020204" pitchFamily="34" charset="0"/>
                  <a:ea typeface="微软雅黑" panose="020B0503020204020204" pitchFamily="34" charset="-122"/>
                </a:endParaRPr>
              </a:p>
            </p:txBody>
          </p:sp>
        </p:grpSp>
        <p:grpSp>
          <p:nvGrpSpPr>
            <p:cNvPr id="30" name="组合 29"/>
            <p:cNvGrpSpPr/>
            <p:nvPr/>
          </p:nvGrpSpPr>
          <p:grpSpPr bwMode="auto">
            <a:xfrm>
              <a:off x="1724230" y="1246408"/>
              <a:ext cx="153932" cy="155149"/>
              <a:chOff x="966270" y="3388658"/>
              <a:chExt cx="201144" cy="203708"/>
            </a:xfrm>
          </p:grpSpPr>
          <p:sp>
            <p:nvSpPr>
              <p:cNvPr id="31" name="等腰三角形 30"/>
              <p:cNvSpPr/>
              <p:nvPr/>
            </p:nvSpPr>
            <p:spPr>
              <a:xfrm rot="5400000">
                <a:off x="1022007" y="3446959"/>
                <a:ext cx="203703" cy="87111"/>
              </a:xfrm>
              <a:prstGeom prst="triangle">
                <a:avLst/>
              </a:prstGeom>
              <a:solidFill>
                <a:srgbClr val="0A9C9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等腰三角形 31"/>
              <p:cNvSpPr/>
              <p:nvPr/>
            </p:nvSpPr>
            <p:spPr>
              <a:xfrm rot="5400000">
                <a:off x="907973" y="3446955"/>
                <a:ext cx="203703" cy="87110"/>
              </a:xfrm>
              <a:prstGeom prst="triangle">
                <a:avLst/>
              </a:prstGeom>
              <a:solidFill>
                <a:srgbClr val="0A9C9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sp>
        <p:nvSpPr>
          <p:cNvPr id="17" name="矩形 16"/>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178550" y="4726940"/>
            <a:ext cx="264985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8" y="87945"/>
            <a:ext cx="4406665" cy="413233"/>
            <a:chOff x="180018" y="87945"/>
            <a:chExt cx="4406665" cy="413233"/>
          </a:xfrm>
        </p:grpSpPr>
        <p:sp>
          <p:nvSpPr>
            <p:cNvPr id="10" name="TextBox 9"/>
            <p:cNvSpPr txBox="1"/>
            <p:nvPr/>
          </p:nvSpPr>
          <p:spPr>
            <a:xfrm flipH="1">
              <a:off x="180018" y="87945"/>
              <a:ext cx="23202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华能邯峰电厂</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214546" y="285734"/>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429256" y="642924"/>
            <a:ext cx="3357586" cy="1800493"/>
          </a:xfrm>
          <a:prstGeom prst="rect">
            <a:avLst/>
          </a:prstGeom>
        </p:spPr>
        <p:txBody>
          <a:bodyPr wrap="square">
            <a:spAutoFit/>
          </a:bodyPr>
          <a:lstStyle/>
          <a:p>
            <a:pPr>
              <a:lnSpc>
                <a:spcPct val="150000"/>
              </a:lnSpc>
            </a:pPr>
            <a:r>
              <a:rPr lang="zh-CN" altLang="en-US" sz="1400" b="1" dirty="0" smtClean="0"/>
              <a:t>     圆盘滤布脱水机运行情况</a:t>
            </a:r>
            <a:endParaRPr lang="en-US" altLang="zh-CN" sz="1400" b="1" dirty="0" smtClean="0"/>
          </a:p>
          <a:p>
            <a:pPr>
              <a:lnSpc>
                <a:spcPct val="150000"/>
              </a:lnSpc>
            </a:pP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自</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2017</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年</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月初投运至今，该滤布脱水机单位面积出力较大，连续运转能力强，承担了全厂</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95%</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以上的石膏浆液脱水任务，并且将废水淤泥汇集到本机一并处理，仍然能保持良好的工作状态。（陶瓷机改造项目）</a:t>
            </a:r>
            <a:endParaRPr lang="zh-CN" altLang="en-US" sz="12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62465" name="Picture 1" descr="C:\Users\Administrator\Documents\Tencent Files\952746868\Image\C2C\ZK_4UH`$RM7[J23WSA8]L]8.jpg"/>
          <p:cNvPicPr>
            <a:picLocks noChangeAspect="1" noChangeArrowheads="1"/>
          </p:cNvPicPr>
          <p:nvPr/>
        </p:nvPicPr>
        <p:blipFill>
          <a:blip r:embed="rId1"/>
          <a:srcRect/>
          <a:stretch>
            <a:fillRect/>
          </a:stretch>
        </p:blipFill>
        <p:spPr bwMode="auto">
          <a:xfrm>
            <a:off x="0" y="857238"/>
            <a:ext cx="2743200" cy="3524250"/>
          </a:xfrm>
          <a:prstGeom prst="rect">
            <a:avLst/>
          </a:prstGeom>
          <a:noFill/>
        </p:spPr>
      </p:pic>
      <p:pic>
        <p:nvPicPr>
          <p:cNvPr id="62466" name="Picture 2" descr="C:\Users\Administrator\Documents\Tencent Files\952746868\Image\C2C\_F$4OX__36NYO[N3XO{O}9U.jpg"/>
          <p:cNvPicPr>
            <a:picLocks noChangeAspect="1" noChangeArrowheads="1"/>
          </p:cNvPicPr>
          <p:nvPr/>
        </p:nvPicPr>
        <p:blipFill>
          <a:blip r:embed="rId2"/>
          <a:srcRect/>
          <a:stretch>
            <a:fillRect/>
          </a:stretch>
        </p:blipFill>
        <p:spPr bwMode="auto">
          <a:xfrm>
            <a:off x="2643174" y="857238"/>
            <a:ext cx="2714644" cy="3487688"/>
          </a:xfrm>
          <a:prstGeom prst="rect">
            <a:avLst/>
          </a:prstGeom>
          <a:noFill/>
        </p:spPr>
      </p:pic>
      <p:pic>
        <p:nvPicPr>
          <p:cNvPr id="62467" name="Picture 3" descr="C:\Users\Administrator\Documents\Tencent Files\952746868\Image\C2C\{S%ZD_$5UG8ATBIX([TN3QB.jpg"/>
          <p:cNvPicPr>
            <a:picLocks noChangeAspect="1" noChangeArrowheads="1"/>
          </p:cNvPicPr>
          <p:nvPr/>
        </p:nvPicPr>
        <p:blipFill>
          <a:blip r:embed="rId3"/>
          <a:srcRect/>
          <a:stretch>
            <a:fillRect/>
          </a:stretch>
        </p:blipFill>
        <p:spPr bwMode="auto">
          <a:xfrm>
            <a:off x="5715008" y="2857502"/>
            <a:ext cx="2857520" cy="214840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8" y="87945"/>
            <a:ext cx="4406665" cy="413233"/>
            <a:chOff x="180018" y="87945"/>
            <a:chExt cx="4406665" cy="413233"/>
          </a:xfrm>
        </p:grpSpPr>
        <p:sp>
          <p:nvSpPr>
            <p:cNvPr id="10" name="TextBox 9"/>
            <p:cNvSpPr txBox="1"/>
            <p:nvPr/>
          </p:nvSpPr>
          <p:spPr>
            <a:xfrm flipH="1">
              <a:off x="180018" y="87945"/>
              <a:ext cx="23202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华能渭南电厂</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214546" y="285734"/>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429256" y="642924"/>
            <a:ext cx="3357586" cy="1246495"/>
          </a:xfrm>
          <a:prstGeom prst="rect">
            <a:avLst/>
          </a:prstGeom>
        </p:spPr>
        <p:txBody>
          <a:bodyPr wrap="square">
            <a:spAutoFit/>
          </a:bodyPr>
          <a:lstStyle/>
          <a:p>
            <a:pPr>
              <a:lnSpc>
                <a:spcPct val="150000"/>
              </a:lnSpc>
            </a:pPr>
            <a:r>
              <a:rPr lang="zh-CN" altLang="en-US" sz="1400" b="1" dirty="0" smtClean="0"/>
              <a:t>     圆盘滤布脱水机运行情况</a:t>
            </a:r>
            <a:endParaRPr lang="en-US" altLang="zh-CN" sz="1400" b="1" dirty="0" smtClean="0"/>
          </a:p>
          <a:p>
            <a:pPr>
              <a:lnSpc>
                <a:spcPct val="150000"/>
              </a:lnSpc>
            </a:pPr>
            <a:r>
              <a:rPr lang="zh-CN" altLang="en-US" sz="1200" dirty="0" smtClean="0"/>
              <a:t>    </a:t>
            </a:r>
            <a:r>
              <a:rPr lang="en-US" altLang="zh-CN" sz="1200" dirty="0" smtClean="0"/>
              <a:t>   </a:t>
            </a:r>
            <a:r>
              <a:rPr lang="zh-CN" altLang="en-US" sz="1200" dirty="0" smtClean="0"/>
              <a:t>华能渭南热电联产机组工程圆盘滤布脱水机</a:t>
            </a:r>
            <a:r>
              <a:rPr lang="en-US" sz="1200" dirty="0" smtClean="0"/>
              <a:t>(2</a:t>
            </a:r>
            <a:r>
              <a:rPr lang="en-US" altLang="zh-CN" sz="1200" dirty="0" smtClean="0"/>
              <a:t>×</a:t>
            </a:r>
            <a:r>
              <a:rPr lang="en-US" sz="1200" dirty="0" smtClean="0"/>
              <a:t>350MW)</a:t>
            </a:r>
            <a:r>
              <a:rPr lang="zh-CN" altLang="en-US" sz="1200" dirty="0" smtClean="0"/>
              <a:t>于</a:t>
            </a:r>
            <a:r>
              <a:rPr lang="en-US" sz="1200" dirty="0" smtClean="0"/>
              <a:t>2020</a:t>
            </a:r>
            <a:r>
              <a:rPr lang="zh-CN" altLang="en-US" sz="1200" dirty="0" smtClean="0"/>
              <a:t>年</a:t>
            </a:r>
            <a:r>
              <a:rPr lang="en-US" altLang="zh-CN" sz="1200" dirty="0" smtClean="0"/>
              <a:t>1</a:t>
            </a:r>
            <a:r>
              <a:rPr lang="zh-CN" altLang="en-US" sz="1200" dirty="0" smtClean="0"/>
              <a:t>月</a:t>
            </a:r>
            <a:r>
              <a:rPr lang="en-US" altLang="zh-CN" sz="1200" dirty="0" smtClean="0"/>
              <a:t>2</a:t>
            </a:r>
            <a:r>
              <a:rPr lang="zh-CN" altLang="en-US" sz="1200" dirty="0" smtClean="0"/>
              <a:t>日正式投运</a:t>
            </a:r>
            <a:endParaRPr lang="en-US" altLang="zh-CN" sz="1200" dirty="0" smtClean="0"/>
          </a:p>
          <a:p>
            <a:pPr>
              <a:lnSpc>
                <a:spcPct val="150000"/>
              </a:lnSpc>
            </a:pP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      单台出力</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50t/h  </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共两台</a:t>
            </a:r>
            <a:endParaRPr lang="zh-CN" altLang="en-US" sz="12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12" name="图片 11" descr="C:\Users\x1c\AppData\Local\Temp\WeChat Files\8523397a9d15e6accef447f00c64eb7.jpg"/>
          <p:cNvPicPr/>
          <p:nvPr/>
        </p:nvPicPr>
        <p:blipFill>
          <a:blip r:embed="rId1"/>
          <a:srcRect/>
          <a:stretch>
            <a:fillRect/>
          </a:stretch>
        </p:blipFill>
        <p:spPr bwMode="auto">
          <a:xfrm>
            <a:off x="285720" y="928676"/>
            <a:ext cx="4786346" cy="3529962"/>
          </a:xfrm>
          <a:prstGeom prst="rect">
            <a:avLst/>
          </a:prstGeom>
          <a:noFill/>
          <a:ln w="9525">
            <a:noFill/>
            <a:miter lim="800000"/>
            <a:headEnd/>
            <a:tailEnd/>
          </a:ln>
        </p:spPr>
      </p:pic>
      <p:pic>
        <p:nvPicPr>
          <p:cNvPr id="13" name="图片 12" descr="C:\Users\x1c\AppData\Local\Temp\WeChat Files\552946e807b1de272464566d9434e14.jpg"/>
          <p:cNvPicPr/>
          <p:nvPr/>
        </p:nvPicPr>
        <p:blipFill>
          <a:blip r:embed="rId2" cstate="print"/>
          <a:srcRect/>
          <a:stretch>
            <a:fillRect/>
          </a:stretch>
        </p:blipFill>
        <p:spPr bwMode="auto">
          <a:xfrm>
            <a:off x="5143504" y="1889122"/>
            <a:ext cx="1928826" cy="2681282"/>
          </a:xfrm>
          <a:prstGeom prst="rect">
            <a:avLst/>
          </a:prstGeom>
          <a:noFill/>
          <a:ln w="9525">
            <a:noFill/>
            <a:miter lim="800000"/>
            <a:headEnd/>
            <a:tailEnd/>
          </a:ln>
        </p:spPr>
      </p:pic>
      <p:pic>
        <p:nvPicPr>
          <p:cNvPr id="14" name="图片 13" descr="C:\Users\x1c\AppData\Local\Temp\WeChat Files\a955b1210ef6bc81f8eda33343d2273.jpg"/>
          <p:cNvPicPr/>
          <p:nvPr/>
        </p:nvPicPr>
        <p:blipFill>
          <a:blip r:embed="rId3" cstate="print"/>
          <a:srcRect/>
          <a:stretch>
            <a:fillRect/>
          </a:stretch>
        </p:blipFill>
        <p:spPr bwMode="auto">
          <a:xfrm>
            <a:off x="7121543" y="1887852"/>
            <a:ext cx="1942406" cy="2682000"/>
          </a:xfrm>
          <a:prstGeom prst="rect">
            <a:avLst/>
          </a:prstGeom>
          <a:noFill/>
          <a:ln w="9525">
            <a:noFill/>
            <a:miter lim="800000"/>
            <a:headEnd/>
            <a:tailEnd/>
          </a:ln>
        </p:spPr>
      </p:pic>
      <p:sp>
        <p:nvSpPr>
          <p:cNvPr id="9" name="文本框 8"/>
          <p:cNvSpPr txBox="1"/>
          <p:nvPr/>
        </p:nvSpPr>
        <p:spPr>
          <a:xfrm>
            <a:off x="6713855" y="4722495"/>
            <a:ext cx="213423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80019" y="87945"/>
            <a:ext cx="4234012" cy="400110"/>
            <a:chOff x="180019" y="87945"/>
            <a:chExt cx="4234012" cy="400110"/>
          </a:xfrm>
        </p:grpSpPr>
        <p:sp>
          <p:nvSpPr>
            <p:cNvPr id="10" name="TextBox 9"/>
            <p:cNvSpPr txBox="1"/>
            <p:nvPr/>
          </p:nvSpPr>
          <p:spPr>
            <a:xfrm flipH="1">
              <a:off x="180019" y="87945"/>
              <a:ext cx="2058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南美秘鲁铁矿</a:t>
              </a:r>
              <a:endParaRPr lang="zh-CN" altLang="en-US" sz="2000" dirty="0">
                <a:effectLst>
                  <a:outerShdw blurRad="50800" dist="38100" dir="5400000" algn="t" rotWithShape="0">
                    <a:prstClr val="black">
                      <a:alpha val="40000"/>
                    </a:prstClr>
                  </a:outerShdw>
                </a:effectLst>
              </a:endParaRPr>
            </a:p>
          </p:txBody>
        </p:sp>
        <p:sp>
          <p:nvSpPr>
            <p:cNvPr id="11" name="矩形 10"/>
            <p:cNvSpPr/>
            <p:nvPr/>
          </p:nvSpPr>
          <p:spPr>
            <a:xfrm>
              <a:off x="2041894" y="272611"/>
              <a:ext cx="2372137" cy="215444"/>
            </a:xfrm>
            <a:prstGeom prst="rect">
              <a:avLst/>
            </a:prstGeom>
          </p:spPr>
          <p:txBody>
            <a:bodyPr wrap="square">
              <a:spAutoFit/>
            </a:bodyPr>
            <a:lstStyle/>
            <a:p>
              <a:r>
                <a:rPr lang="en-US" altLang="zh-CN"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 </a:t>
              </a:r>
              <a:r>
                <a:rPr lang="zh-CN" altLang="en-US" sz="800" spc="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rPr>
                <a:t>主要业绩</a:t>
              </a:r>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36" name="矩形 35"/>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357818" y="1000114"/>
            <a:ext cx="3357586" cy="1200329"/>
          </a:xfrm>
          <a:prstGeom prst="rect">
            <a:avLst/>
          </a:prstGeom>
        </p:spPr>
        <p:txBody>
          <a:bodyPr wrap="square">
            <a:spAutoFit/>
          </a:bodyPr>
          <a:lstStyle/>
          <a:p>
            <a:pPr>
              <a:lnSpc>
                <a:spcPct val="150000"/>
              </a:lnSpc>
            </a:pPr>
            <a:r>
              <a:rPr lang="zh-CN" altLang="en-US" sz="1200" b="1" dirty="0" smtClean="0"/>
              <a:t>圆盘滤布脱水机运行情况</a:t>
            </a:r>
            <a:endParaRPr lang="en-US" altLang="zh-CN" sz="1200" b="1" dirty="0" smtClean="0"/>
          </a:p>
          <a:p>
            <a:pPr>
              <a:lnSpc>
                <a:spcPct val="150000"/>
              </a:lnSpc>
            </a:pP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2018</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年</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7</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月一带一路项目，南美洲秘鲁铁矿圆盘滤布脱水机正式投运，设备总价</a:t>
            </a:r>
            <a:r>
              <a:rPr lang="en-US" altLang="zh-CN"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1.1</a:t>
            </a:r>
            <a:r>
              <a:rPr lang="zh-CN" altLang="en-US" sz="12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亿人民币。脱水机整机欧标制造。</a:t>
            </a:r>
            <a:endParaRPr lang="zh-CN" altLang="en-US" sz="12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pic>
        <p:nvPicPr>
          <p:cNvPr id="9" name="图片 8" descr="C:\Users\x1c\AppData\Local\Temp\WeChat Files\491314591962916386.jpg"/>
          <p:cNvPicPr/>
          <p:nvPr/>
        </p:nvPicPr>
        <p:blipFill>
          <a:blip r:embed="rId1" cstate="print"/>
          <a:srcRect/>
          <a:stretch>
            <a:fillRect/>
          </a:stretch>
        </p:blipFill>
        <p:spPr bwMode="auto">
          <a:xfrm>
            <a:off x="0" y="785800"/>
            <a:ext cx="5214942" cy="3957972"/>
          </a:xfrm>
          <a:prstGeom prst="rect">
            <a:avLst/>
          </a:prstGeom>
          <a:noFill/>
          <a:ln w="9525">
            <a:noFill/>
            <a:miter lim="800000"/>
            <a:headEnd/>
            <a:tailEnd/>
          </a:ln>
        </p:spPr>
      </p:pic>
      <p:pic>
        <p:nvPicPr>
          <p:cNvPr id="12" name="图片 11" descr="C:\Users\x1c\AppData\Roaming\Tencent\Users\17741912\QQ\WinTemp\RichOle\M1_06[Y)`)ENDBMZQ2UZCJU.png"/>
          <p:cNvPicPr/>
          <p:nvPr/>
        </p:nvPicPr>
        <p:blipFill>
          <a:blip r:embed="rId2" cstate="print"/>
          <a:srcRect/>
          <a:stretch>
            <a:fillRect/>
          </a:stretch>
        </p:blipFill>
        <p:spPr bwMode="auto">
          <a:xfrm>
            <a:off x="5455609" y="2199959"/>
            <a:ext cx="3490950" cy="2157212"/>
          </a:xfrm>
          <a:prstGeom prst="rect">
            <a:avLst/>
          </a:prstGeom>
          <a:noFill/>
          <a:ln w="9525">
            <a:noFill/>
            <a:miter lim="800000"/>
            <a:headEnd/>
            <a:tailEnd/>
          </a:ln>
        </p:spPr>
      </p:pic>
      <p:sp>
        <p:nvSpPr>
          <p:cNvPr id="3" name="文本框 2"/>
          <p:cNvSpPr txBox="1"/>
          <p:nvPr/>
        </p:nvSpPr>
        <p:spPr>
          <a:xfrm>
            <a:off x="6828790" y="4683760"/>
            <a:ext cx="2118360"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188" b="-802"/>
          <a:stretch>
            <a:fillRect/>
          </a:stretch>
        </p:blipFill>
        <p:spPr bwMode="auto">
          <a:xfrm>
            <a:off x="0" y="-571500"/>
            <a:ext cx="9144000" cy="6019799"/>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Xuetu-pc\g\2 图片\电力水利工程\shutterstock_704575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71500"/>
            <a:ext cx="9144001"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3"/>
          <p:cNvSpPr txBox="1"/>
          <p:nvPr/>
        </p:nvSpPr>
        <p:spPr>
          <a:xfrm>
            <a:off x="3786182" y="1214428"/>
            <a:ext cx="4929222" cy="584775"/>
          </a:xfrm>
          <a:prstGeom prst="rect">
            <a:avLst/>
          </a:prstGeom>
        </p:spPr>
        <p:txBody>
          <a:bodyPr wrap="square">
            <a:spAutoFit/>
          </a:bodyPr>
          <a:lstStyle>
            <a:defPPr>
              <a:defRPr lang="zh-CN"/>
            </a:defPPr>
            <a:lvl1pPr fontAlgn="auto">
              <a:spcBef>
                <a:spcPts val="0"/>
              </a:spcBef>
              <a:spcAft>
                <a:spcPts val="0"/>
              </a:spcAft>
              <a:defRPr sz="3200">
                <a:solidFill>
                  <a:schemeClr val="bg1"/>
                </a:solidFill>
                <a:effectLst>
                  <a:glow rad="63500">
                    <a:schemeClr val="tx1">
                      <a:alpha val="30000"/>
                    </a:schemeClr>
                  </a:glow>
                  <a:outerShdw blurRad="50800" dist="50800" dir="5400000" algn="ctr" rotWithShape="0">
                    <a:schemeClr val="bg1">
                      <a:alpha val="52000"/>
                    </a:schemeClr>
                  </a:outerShdw>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Calibri" panose="020F0502020204030204" pitchFamily="34" charset="0"/>
                <a:ea typeface="宋体" panose="02010600030101010101" pitchFamily="2" charset="-122"/>
              </a:defRPr>
            </a:lvl2pPr>
            <a:lvl3pPr fontAlgn="base">
              <a:spcBef>
                <a:spcPct val="0"/>
              </a:spcBef>
              <a:spcAft>
                <a:spcPct val="0"/>
              </a:spcAft>
              <a:defRPr>
                <a:latin typeface="Calibri" panose="020F0502020204030204" pitchFamily="34" charset="0"/>
                <a:ea typeface="宋体" panose="02010600030101010101" pitchFamily="2" charset="-122"/>
              </a:defRPr>
            </a:lvl3pPr>
            <a:lvl4pPr fontAlgn="base">
              <a:spcBef>
                <a:spcPct val="0"/>
              </a:spcBef>
              <a:spcAft>
                <a:spcPct val="0"/>
              </a:spcAft>
              <a:defRPr>
                <a:latin typeface="Calibri" panose="020F0502020204030204" pitchFamily="34" charset="0"/>
                <a:ea typeface="宋体" panose="02010600030101010101" pitchFamily="2" charset="-122"/>
              </a:defRPr>
            </a:lvl4pPr>
            <a:lvl5pPr fontAlgn="base">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r>
              <a:rPr lang="zh-CN" altLang="en-US" b="1" dirty="0" smtClean="0"/>
              <a:t>诚信为本，用户服务至上</a:t>
            </a:r>
            <a:endParaRPr lang="zh-CN" altLang="en-US" b="1" dirty="0"/>
          </a:p>
        </p:txBody>
      </p:sp>
      <p:sp>
        <p:nvSpPr>
          <p:cNvPr id="4" name="文本框 3"/>
          <p:cNvSpPr txBox="1"/>
          <p:nvPr/>
        </p:nvSpPr>
        <p:spPr>
          <a:xfrm>
            <a:off x="2143108" y="571486"/>
            <a:ext cx="5085778" cy="584775"/>
          </a:xfrm>
          <a:prstGeom prst="rect">
            <a:avLst/>
          </a:prstGeom>
        </p:spPr>
        <p:txBody>
          <a:bodyPr wrap="square">
            <a:spAutoFit/>
          </a:bodyPr>
          <a:lstStyle>
            <a:defPPr>
              <a:defRPr lang="zh-CN"/>
            </a:defPPr>
            <a:lvl1pPr fontAlgn="auto">
              <a:spcBef>
                <a:spcPts val="0"/>
              </a:spcBef>
              <a:spcAft>
                <a:spcPts val="0"/>
              </a:spcAft>
              <a:defRPr sz="4000">
                <a:solidFill>
                  <a:schemeClr val="bg1"/>
                </a:solidFill>
                <a:effectLst>
                  <a:glow rad="63500">
                    <a:schemeClr val="tx1">
                      <a:alpha val="30000"/>
                    </a:schemeClr>
                  </a:glow>
                  <a:outerShdw blurRad="50800" dist="50800" dir="5400000" algn="ctr" rotWithShape="0">
                    <a:schemeClr val="bg1">
                      <a:alpha val="52000"/>
                    </a:schemeClr>
                  </a:outerShdw>
                </a:effectLst>
                <a:latin typeface="方正大黑简体" pitchFamily="65" charset="-122"/>
                <a:ea typeface="方正大黑简体" pitchFamily="65" charset="-122"/>
              </a:defRPr>
            </a:lvl1pPr>
            <a:lvl2pPr fontAlgn="base">
              <a:spcBef>
                <a:spcPct val="0"/>
              </a:spcBef>
              <a:spcAft>
                <a:spcPct val="0"/>
              </a:spcAft>
              <a:defRPr>
                <a:latin typeface="Calibri" panose="020F0502020204030204" pitchFamily="34" charset="0"/>
                <a:ea typeface="宋体" panose="02010600030101010101" pitchFamily="2" charset="-122"/>
              </a:defRPr>
            </a:lvl2pPr>
            <a:lvl3pPr fontAlgn="base">
              <a:spcBef>
                <a:spcPct val="0"/>
              </a:spcBef>
              <a:spcAft>
                <a:spcPct val="0"/>
              </a:spcAft>
              <a:defRPr>
                <a:latin typeface="Calibri" panose="020F0502020204030204" pitchFamily="34" charset="0"/>
                <a:ea typeface="宋体" panose="02010600030101010101" pitchFamily="2" charset="-122"/>
              </a:defRPr>
            </a:lvl3pPr>
            <a:lvl4pPr fontAlgn="base">
              <a:spcBef>
                <a:spcPct val="0"/>
              </a:spcBef>
              <a:spcAft>
                <a:spcPct val="0"/>
              </a:spcAft>
              <a:defRPr>
                <a:latin typeface="Calibri" panose="020F0502020204030204" pitchFamily="34" charset="0"/>
                <a:ea typeface="宋体" panose="02010600030101010101" pitchFamily="2" charset="-122"/>
              </a:defRPr>
            </a:lvl4pPr>
            <a:lvl5pPr fontAlgn="base">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r>
              <a:rPr lang="zh-CN" altLang="en-US" sz="3200" b="1" dirty="0" smtClean="0">
                <a:latin typeface="微软雅黑" panose="020B0503020204020204" pitchFamily="34" charset="-122"/>
                <a:ea typeface="微软雅黑" panose="020B0503020204020204" pitchFamily="34" charset="-122"/>
              </a:rPr>
              <a:t>以人为本，技术服务至上</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63" presetClass="path" presetSubtype="0" fill="hold" grpId="1" nodeType="withEffect">
                                  <p:stCondLst>
                                    <p:cond delay="500"/>
                                  </p:stCondLst>
                                  <p:childTnLst>
                                    <p:animMotion origin="layout" path="M 0 -2.34568E-6 L 0.0375 -2.34568E-6 " pathEditMode="relative" rAng="0" ptsTypes="AA">
                                      <p:cBhvr>
                                        <p:cTn id="10" dur="4500" fill="hold"/>
                                        <p:tgtEl>
                                          <p:spTgt spid="4"/>
                                        </p:tgtEl>
                                        <p:attrNameLst>
                                          <p:attrName>ppt_x</p:attrName>
                                          <p:attrName>ppt_y</p:attrName>
                                        </p:attrNameLst>
                                      </p:cBhvr>
                                      <p:rCtr x="1875" y="0"/>
                                    </p:animMotion>
                                  </p:childTnLst>
                                </p:cTn>
                              </p:par>
                              <p:par>
                                <p:cTn id="11" presetID="18" presetClass="exit" presetSubtype="6" fill="hold" nodeType="withEffect">
                                  <p:stCondLst>
                                    <p:cond delay="2800"/>
                                  </p:stCondLst>
                                  <p:childTnLst>
                                    <p:animEffect transition="out" filter="strips(downRight)">
                                      <p:cBhvr>
                                        <p:cTn id="12" dur="750"/>
                                        <p:tgtEl>
                                          <p:spTgt spid="13315"/>
                                        </p:tgtEl>
                                      </p:cBhvr>
                                    </p:animEffect>
                                    <p:set>
                                      <p:cBhvr>
                                        <p:cTn id="13" dur="1" fill="hold">
                                          <p:stCondLst>
                                            <p:cond delay="749"/>
                                          </p:stCondLst>
                                        </p:cTn>
                                        <p:tgtEl>
                                          <p:spTgt spid="13315"/>
                                        </p:tgtEl>
                                        <p:attrNameLst>
                                          <p:attrName>style.visibility</p:attrName>
                                        </p:attrNameLst>
                                      </p:cBhvr>
                                      <p:to>
                                        <p:strVal val="hidden"/>
                                      </p:to>
                                    </p:set>
                                  </p:childTnLst>
                                </p:cTn>
                              </p:par>
                              <p:par>
                                <p:cTn id="14" presetID="2" presetClass="entr" presetSubtype="2" fill="hold" grpId="0" nodeType="withEffect">
                                  <p:stCondLst>
                                    <p:cond delay="34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35" presetClass="path" presetSubtype="0" fill="hold" grpId="1" nodeType="withEffect">
                                  <p:stCondLst>
                                    <p:cond delay="3900"/>
                                  </p:stCondLst>
                                  <p:childTnLst>
                                    <p:animMotion origin="layout" path="M 0 -2.59259E-6 L -0.03264 -2.59259E-6 " pathEditMode="relative" rAng="0" ptsTypes="AA">
                                      <p:cBhvr>
                                        <p:cTn id="19" dur="3750" fill="hold"/>
                                        <p:tgtEl>
                                          <p:spTgt spid="3"/>
                                        </p:tgtEl>
                                        <p:attrNameLst>
                                          <p:attrName>ppt_x</p:attrName>
                                          <p:attrName>ppt_y</p:attrName>
                                        </p:attrNameLst>
                                      </p:cBhvr>
                                      <p:rCtr x="-1632" y="0"/>
                                    </p:animMotion>
                                  </p:childTnLst>
                                </p:cTn>
                              </p:par>
                              <p:par>
                                <p:cTn id="20" presetID="23" presetClass="entr" presetSubtype="288" fill="hold" nodeType="withEffect">
                                  <p:stCondLst>
                                    <p:cond delay="0"/>
                                  </p:stCondLst>
                                  <p:childTnLst>
                                    <p:set>
                                      <p:cBhvr>
                                        <p:cTn id="21" dur="1" fill="hold">
                                          <p:stCondLst>
                                            <p:cond delay="0"/>
                                          </p:stCondLst>
                                        </p:cTn>
                                        <p:tgtEl>
                                          <p:spTgt spid="13315"/>
                                        </p:tgtEl>
                                        <p:attrNameLst>
                                          <p:attrName>style.visibility</p:attrName>
                                        </p:attrNameLst>
                                      </p:cBhvr>
                                      <p:to>
                                        <p:strVal val="visible"/>
                                      </p:to>
                                    </p:set>
                                    <p:anim calcmode="lin" valueType="num">
                                      <p:cBhvr>
                                        <p:cTn id="22" dur="3000" fill="hold"/>
                                        <p:tgtEl>
                                          <p:spTgt spid="13315"/>
                                        </p:tgtEl>
                                        <p:attrNameLst>
                                          <p:attrName>ppt_w</p:attrName>
                                        </p:attrNameLst>
                                      </p:cBhvr>
                                      <p:tavLst>
                                        <p:tav tm="0">
                                          <p:val>
                                            <p:strVal val="4/3*#ppt_w"/>
                                          </p:val>
                                        </p:tav>
                                        <p:tav tm="100000">
                                          <p:val>
                                            <p:strVal val="#ppt_w"/>
                                          </p:val>
                                        </p:tav>
                                      </p:tavLst>
                                    </p:anim>
                                    <p:anim calcmode="lin" valueType="num">
                                      <p:cBhvr>
                                        <p:cTn id="23" dur="3000" fill="hold"/>
                                        <p:tgtEl>
                                          <p:spTgt spid="133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80019" y="87945"/>
            <a:ext cx="3978036" cy="411784"/>
            <a:chOff x="180019" y="87945"/>
            <a:chExt cx="3978036" cy="411784"/>
          </a:xfrm>
        </p:grpSpPr>
        <p:sp>
          <p:nvSpPr>
            <p:cNvPr id="2" name="TextBox 1"/>
            <p:cNvSpPr txBox="1"/>
            <p:nvPr/>
          </p:nvSpPr>
          <p:spPr>
            <a:xfrm flipH="1">
              <a:off x="180019" y="87945"/>
              <a:ext cx="205825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endParaRPr lang="zh-CN" altLang="en-US" sz="2000" dirty="0">
                <a:effectLst>
                  <a:outerShdw blurRad="50800" dist="38100" dir="5400000" algn="t" rotWithShape="0">
                    <a:prstClr val="black">
                      <a:alpha val="40000"/>
                    </a:prstClr>
                  </a:outerShdw>
                </a:effectLst>
              </a:endParaRPr>
            </a:p>
          </p:txBody>
        </p:sp>
        <p:sp>
          <p:nvSpPr>
            <p:cNvPr id="3" name="矩形 2"/>
            <p:cNvSpPr/>
            <p:nvPr/>
          </p:nvSpPr>
          <p:spPr>
            <a:xfrm>
              <a:off x="1785918" y="285734"/>
              <a:ext cx="2372137" cy="213995"/>
            </a:xfrm>
            <a:prstGeom prst="rect">
              <a:avLst/>
            </a:prstGeom>
          </p:spPr>
          <p:txBody>
            <a:bodyPr wrap="square">
              <a:spAutoFit/>
            </a:bodyPr>
            <a:lstStyle/>
            <a:p>
              <a:endParaRPr lang="zh-CN" altLang="en-US" sz="800" b="1"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15" name="Text Box 11"/>
          <p:cNvSpPr txBox="1">
            <a:spLocks noChangeArrowheads="1"/>
          </p:cNvSpPr>
          <p:nvPr/>
        </p:nvSpPr>
        <p:spPr bwMode="auto">
          <a:xfrm>
            <a:off x="428596" y="1857370"/>
            <a:ext cx="2804120" cy="429895"/>
          </a:xfrm>
          <a:prstGeom prst="rect">
            <a:avLst/>
          </a:prstGeom>
          <a:noFill/>
        </p:spPr>
        <p:txBody>
          <a:bodyPr wrap="square">
            <a:spAutoFit/>
          </a:bodyPr>
          <a:lstStyle>
            <a:defPPr>
              <a:defRPr lang="zh-CN"/>
            </a:defPPr>
            <a:lvl1pPr algn="just" fontAlgn="auto">
              <a:lnSpc>
                <a:spcPct val="150000"/>
              </a:lnSpc>
              <a:spcBef>
                <a:spcPts val="0"/>
              </a:spcBef>
              <a:spcAft>
                <a:spcPts val="0"/>
              </a:spcAft>
              <a:defRPr sz="1100" spc="2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200000"/>
              </a:lnSpc>
            </a:pPr>
            <a:r>
              <a:rPr lang="zh-CN" altLang="en-US" dirty="0" smtClean="0">
                <a:solidFill>
                  <a:schemeClr val="tx1">
                    <a:lumMod val="75000"/>
                    <a:lumOff val="25000"/>
                  </a:schemeClr>
                </a:solidFill>
              </a:rPr>
              <a:t>   </a:t>
            </a:r>
            <a:endParaRPr lang="zh-CN" altLang="en-US" dirty="0">
              <a:solidFill>
                <a:schemeClr val="tx1">
                  <a:lumMod val="75000"/>
                  <a:lumOff val="25000"/>
                </a:schemeClr>
              </a:solidFill>
            </a:endParaRPr>
          </a:p>
        </p:txBody>
      </p:sp>
      <p:cxnSp>
        <p:nvCxnSpPr>
          <p:cNvPr id="21" name="直接连接符 20"/>
          <p:cNvCxnSpPr/>
          <p:nvPr/>
        </p:nvCxnSpPr>
        <p:spPr>
          <a:xfrm>
            <a:off x="8547892" y="1697638"/>
            <a:ext cx="0" cy="3834650"/>
          </a:xfrm>
          <a:prstGeom prst="line">
            <a:avLst/>
          </a:prstGeom>
          <a:ln>
            <a:solidFill>
              <a:srgbClr val="0A9C9C"/>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467455" y="4726880"/>
            <a:ext cx="567654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178550" y="4726940"/>
            <a:ext cx="264985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
        <p:nvSpPr>
          <p:cNvPr id="4" name="文本框 3"/>
          <p:cNvSpPr txBox="1"/>
          <p:nvPr/>
        </p:nvSpPr>
        <p:spPr>
          <a:xfrm>
            <a:off x="3634740" y="599440"/>
            <a:ext cx="1562100" cy="368300"/>
          </a:xfrm>
          <a:prstGeom prst="rect">
            <a:avLst/>
          </a:prstGeom>
          <a:noFill/>
        </p:spPr>
        <p:txBody>
          <a:bodyPr wrap="none" rtlCol="0" anchor="t">
            <a:spAutoFit/>
          </a:bodyPr>
          <a:p>
            <a:pPr algn="ctr"/>
            <a:r>
              <a:rPr lang="zh-CN" altLang="en-US" b="1">
                <a:sym typeface="+mn-ea"/>
              </a:rPr>
              <a:t>全国服务网点</a:t>
            </a:r>
            <a:endParaRPr lang="zh-CN" altLang="en-US"/>
          </a:p>
        </p:txBody>
      </p:sp>
      <p:sp>
        <p:nvSpPr>
          <p:cNvPr id="5" name="文本框 4"/>
          <p:cNvSpPr txBox="1"/>
          <p:nvPr/>
        </p:nvSpPr>
        <p:spPr>
          <a:xfrm>
            <a:off x="620395" y="893445"/>
            <a:ext cx="4064000" cy="730885"/>
          </a:xfrm>
          <a:prstGeom prst="rect">
            <a:avLst/>
          </a:prstGeom>
          <a:noFill/>
        </p:spPr>
        <p:txBody>
          <a:bodyPr wrap="square" rtlCol="0">
            <a:spAutoFit/>
          </a:bodyPr>
          <a:p>
            <a:pPr>
              <a:lnSpc>
                <a:spcPct val="130000"/>
              </a:lnSpc>
            </a:pPr>
            <a:r>
              <a:rPr lang="zh-CN" altLang="en-US" sz="1600" b="1"/>
              <a:t>杭州</a:t>
            </a:r>
            <a:r>
              <a:rPr lang="zh-CN" altLang="en-US" sz="1600"/>
              <a:t>运营中心：</a:t>
            </a:r>
            <a:endParaRPr lang="zh-CN" altLang="en-US" sz="1600"/>
          </a:p>
          <a:p>
            <a:pPr>
              <a:lnSpc>
                <a:spcPct val="130000"/>
              </a:lnSpc>
            </a:pPr>
            <a:r>
              <a:rPr lang="zh-CN" altLang="en-US" sz="1600"/>
              <a:t>杭州市钱塘新区东投新悦广场1幢16层</a:t>
            </a:r>
            <a:endParaRPr lang="zh-CN" altLang="en-US" sz="1600"/>
          </a:p>
        </p:txBody>
      </p:sp>
      <p:sp>
        <p:nvSpPr>
          <p:cNvPr id="6" name="文本框 5"/>
          <p:cNvSpPr txBox="1"/>
          <p:nvPr/>
        </p:nvSpPr>
        <p:spPr>
          <a:xfrm>
            <a:off x="620395" y="1624330"/>
            <a:ext cx="4064000" cy="730885"/>
          </a:xfrm>
          <a:prstGeom prst="rect">
            <a:avLst/>
          </a:prstGeom>
          <a:noFill/>
        </p:spPr>
        <p:txBody>
          <a:bodyPr wrap="square" rtlCol="0">
            <a:spAutoFit/>
          </a:bodyPr>
          <a:p>
            <a:pPr>
              <a:lnSpc>
                <a:spcPct val="130000"/>
              </a:lnSpc>
            </a:pPr>
            <a:r>
              <a:rPr lang="zh-CN" altLang="en-US" sz="1600" b="1"/>
              <a:t>沈阳</a:t>
            </a:r>
            <a:r>
              <a:rPr lang="zh-CN" altLang="en-US" sz="1600"/>
              <a:t>客户服务中心：</a:t>
            </a:r>
            <a:endParaRPr lang="zh-CN" altLang="en-US" sz="1600"/>
          </a:p>
          <a:p>
            <a:pPr>
              <a:lnSpc>
                <a:spcPct val="130000"/>
              </a:lnSpc>
            </a:pPr>
            <a:r>
              <a:rPr lang="zh-CN" altLang="en-US" sz="1600"/>
              <a:t>沈阳市铁西区北三东路26号</a:t>
            </a:r>
            <a:endParaRPr lang="zh-CN" altLang="en-US" sz="1600"/>
          </a:p>
        </p:txBody>
      </p:sp>
      <p:sp>
        <p:nvSpPr>
          <p:cNvPr id="7" name="文本框 6"/>
          <p:cNvSpPr txBox="1"/>
          <p:nvPr/>
        </p:nvSpPr>
        <p:spPr>
          <a:xfrm>
            <a:off x="620395" y="2415540"/>
            <a:ext cx="4064000" cy="681355"/>
          </a:xfrm>
          <a:prstGeom prst="rect">
            <a:avLst/>
          </a:prstGeom>
          <a:noFill/>
        </p:spPr>
        <p:txBody>
          <a:bodyPr wrap="square" rtlCol="0">
            <a:spAutoFit/>
          </a:bodyPr>
          <a:p>
            <a:pPr>
              <a:lnSpc>
                <a:spcPct val="120000"/>
              </a:lnSpc>
            </a:pPr>
            <a:r>
              <a:rPr lang="zh-CN" altLang="en-US" sz="1600" b="1"/>
              <a:t>南宁</a:t>
            </a:r>
            <a:r>
              <a:rPr lang="zh-CN" altLang="en-US" sz="1600"/>
              <a:t>客户服务中心：</a:t>
            </a:r>
            <a:endParaRPr lang="zh-CN" altLang="en-US" sz="1600"/>
          </a:p>
          <a:p>
            <a:pPr>
              <a:lnSpc>
                <a:spcPct val="120000"/>
              </a:lnSpc>
            </a:pPr>
            <a:r>
              <a:rPr lang="zh-CN" altLang="en-US" sz="1600"/>
              <a:t>桂林市临桂新区人民路26号</a:t>
            </a:r>
            <a:endParaRPr lang="zh-CN" altLang="en-US" sz="1600"/>
          </a:p>
        </p:txBody>
      </p:sp>
      <p:sp>
        <p:nvSpPr>
          <p:cNvPr id="8" name="文本框 7"/>
          <p:cNvSpPr txBox="1"/>
          <p:nvPr/>
        </p:nvSpPr>
        <p:spPr>
          <a:xfrm>
            <a:off x="620395" y="3096895"/>
            <a:ext cx="4064000" cy="681355"/>
          </a:xfrm>
          <a:prstGeom prst="rect">
            <a:avLst/>
          </a:prstGeom>
          <a:noFill/>
        </p:spPr>
        <p:txBody>
          <a:bodyPr wrap="square" rtlCol="0">
            <a:spAutoFit/>
          </a:bodyPr>
          <a:p>
            <a:pPr>
              <a:lnSpc>
                <a:spcPct val="120000"/>
              </a:lnSpc>
            </a:pPr>
            <a:r>
              <a:rPr lang="zh-CN" altLang="en-US" sz="1600" b="1"/>
              <a:t>成都</a:t>
            </a:r>
            <a:r>
              <a:rPr lang="zh-CN" altLang="en-US" sz="1600"/>
              <a:t>客户服务中心：</a:t>
            </a:r>
            <a:endParaRPr lang="zh-CN" altLang="en-US" sz="1600"/>
          </a:p>
          <a:p>
            <a:pPr>
              <a:lnSpc>
                <a:spcPct val="120000"/>
              </a:lnSpc>
            </a:pPr>
            <a:r>
              <a:rPr lang="zh-CN" altLang="en-US" sz="1600"/>
              <a:t>成都市高新区中和镇观东三街600号</a:t>
            </a:r>
            <a:endParaRPr lang="zh-CN" altLang="en-US" sz="1600"/>
          </a:p>
        </p:txBody>
      </p:sp>
      <p:sp>
        <p:nvSpPr>
          <p:cNvPr id="14" name="文本框 13"/>
          <p:cNvSpPr txBox="1"/>
          <p:nvPr/>
        </p:nvSpPr>
        <p:spPr>
          <a:xfrm>
            <a:off x="620395" y="3862705"/>
            <a:ext cx="5948045" cy="779780"/>
          </a:xfrm>
          <a:prstGeom prst="rect">
            <a:avLst/>
          </a:prstGeom>
          <a:noFill/>
        </p:spPr>
        <p:txBody>
          <a:bodyPr wrap="square" rtlCol="0">
            <a:spAutoFit/>
          </a:bodyPr>
          <a:p>
            <a:pPr>
              <a:lnSpc>
                <a:spcPct val="140000"/>
              </a:lnSpc>
            </a:pPr>
            <a:r>
              <a:rPr lang="zh-CN" altLang="en-US" sz="1600" b="1"/>
              <a:t>兰州</a:t>
            </a:r>
            <a:r>
              <a:rPr lang="zh-CN" altLang="en-US" sz="1600"/>
              <a:t>客户服务中心：</a:t>
            </a:r>
            <a:endParaRPr lang="zh-CN" altLang="en-US" sz="1600"/>
          </a:p>
          <a:p>
            <a:pPr>
              <a:lnSpc>
                <a:spcPct val="140000"/>
              </a:lnSpc>
            </a:pPr>
            <a:r>
              <a:rPr lang="zh-CN" altLang="en-US" sz="1600"/>
              <a:t>甘肃省兰州市七里河区中天健广场8号楼1101室</a:t>
            </a:r>
            <a:endParaRPr lang="zh-CN" altLang="en-US" sz="1600"/>
          </a:p>
        </p:txBody>
      </p:sp>
      <p:sp>
        <p:nvSpPr>
          <p:cNvPr id="10" name="文本框 9"/>
          <p:cNvSpPr txBox="1"/>
          <p:nvPr/>
        </p:nvSpPr>
        <p:spPr>
          <a:xfrm>
            <a:off x="4483735" y="967740"/>
            <a:ext cx="4064000" cy="730885"/>
          </a:xfrm>
          <a:prstGeom prst="rect">
            <a:avLst/>
          </a:prstGeom>
          <a:noFill/>
        </p:spPr>
        <p:txBody>
          <a:bodyPr wrap="square" rtlCol="0">
            <a:spAutoFit/>
          </a:bodyPr>
          <a:p>
            <a:pPr algn="l">
              <a:lnSpc>
                <a:spcPct val="130000"/>
              </a:lnSpc>
              <a:buClrTx/>
              <a:buSzTx/>
              <a:buNone/>
            </a:pPr>
            <a:r>
              <a:rPr lang="zh-CN" altLang="en-US" sz="1600" b="1"/>
              <a:t>武汉</a:t>
            </a:r>
            <a:r>
              <a:rPr lang="zh-CN" altLang="en-US" sz="1600"/>
              <a:t>客户服务中心：</a:t>
            </a:r>
            <a:endParaRPr lang="zh-CN" altLang="en-US" sz="1600"/>
          </a:p>
          <a:p>
            <a:pPr algn="l">
              <a:lnSpc>
                <a:spcPct val="130000"/>
              </a:lnSpc>
              <a:buClrTx/>
              <a:buSzTx/>
              <a:buNone/>
            </a:pPr>
            <a:r>
              <a:rPr lang="zh-CN" altLang="en-US" sz="1600"/>
              <a:t>武汉市蔡甸区枫树新路8号</a:t>
            </a:r>
            <a:endParaRPr lang="zh-CN" altLang="en-US" sz="1600"/>
          </a:p>
        </p:txBody>
      </p:sp>
      <p:sp>
        <p:nvSpPr>
          <p:cNvPr id="16" name="文本框 15"/>
          <p:cNvSpPr txBox="1"/>
          <p:nvPr/>
        </p:nvSpPr>
        <p:spPr>
          <a:xfrm>
            <a:off x="4483735" y="1698625"/>
            <a:ext cx="4064000" cy="681355"/>
          </a:xfrm>
          <a:prstGeom prst="rect">
            <a:avLst/>
          </a:prstGeom>
          <a:noFill/>
        </p:spPr>
        <p:txBody>
          <a:bodyPr wrap="square" rtlCol="0">
            <a:spAutoFit/>
          </a:bodyPr>
          <a:p>
            <a:pPr>
              <a:lnSpc>
                <a:spcPct val="120000"/>
              </a:lnSpc>
            </a:pPr>
            <a:r>
              <a:rPr lang="zh-CN" altLang="en-US" sz="1600" b="1"/>
              <a:t>西安</a:t>
            </a:r>
            <a:r>
              <a:rPr lang="zh-CN" altLang="en-US" sz="1600"/>
              <a:t>客户服务中心：</a:t>
            </a:r>
            <a:endParaRPr lang="zh-CN" altLang="en-US" sz="1600"/>
          </a:p>
          <a:p>
            <a:pPr>
              <a:lnSpc>
                <a:spcPct val="120000"/>
              </a:lnSpc>
            </a:pPr>
            <a:r>
              <a:rPr lang="zh-CN" altLang="en-US" sz="1600"/>
              <a:t>西安市碑林区火炬路东新世纪广场6楼</a:t>
            </a:r>
            <a:endParaRPr lang="zh-CN" altLang="en-US" sz="1600"/>
          </a:p>
        </p:txBody>
      </p:sp>
      <p:sp>
        <p:nvSpPr>
          <p:cNvPr id="18" name="文本框 17"/>
          <p:cNvSpPr txBox="1"/>
          <p:nvPr/>
        </p:nvSpPr>
        <p:spPr>
          <a:xfrm>
            <a:off x="4483735" y="2415540"/>
            <a:ext cx="4064000" cy="681355"/>
          </a:xfrm>
          <a:prstGeom prst="rect">
            <a:avLst/>
          </a:prstGeom>
          <a:noFill/>
        </p:spPr>
        <p:txBody>
          <a:bodyPr wrap="square" rtlCol="0">
            <a:spAutoFit/>
          </a:bodyPr>
          <a:p>
            <a:pPr>
              <a:lnSpc>
                <a:spcPct val="120000"/>
              </a:lnSpc>
            </a:pPr>
            <a:r>
              <a:rPr lang="zh-CN" altLang="en-US" sz="1600" b="1"/>
              <a:t>郑州</a:t>
            </a:r>
            <a:r>
              <a:rPr lang="zh-CN" altLang="en-US" sz="1600"/>
              <a:t>客户服务中心：</a:t>
            </a:r>
            <a:endParaRPr lang="zh-CN" altLang="en-US" sz="1600"/>
          </a:p>
          <a:p>
            <a:pPr>
              <a:lnSpc>
                <a:spcPct val="120000"/>
              </a:lnSpc>
            </a:pPr>
            <a:r>
              <a:rPr lang="zh-CN" altLang="en-US" sz="1600"/>
              <a:t>郑州市管城回族区熊儿桥西街180号</a:t>
            </a:r>
            <a:endParaRPr lang="zh-CN" altLang="en-US" sz="1600"/>
          </a:p>
        </p:txBody>
      </p:sp>
      <p:sp>
        <p:nvSpPr>
          <p:cNvPr id="19" name="文本框 18"/>
          <p:cNvSpPr txBox="1"/>
          <p:nvPr/>
        </p:nvSpPr>
        <p:spPr>
          <a:xfrm>
            <a:off x="4483735" y="3096895"/>
            <a:ext cx="4064000" cy="681355"/>
          </a:xfrm>
          <a:prstGeom prst="rect">
            <a:avLst/>
          </a:prstGeom>
          <a:noFill/>
        </p:spPr>
        <p:txBody>
          <a:bodyPr wrap="square" rtlCol="0">
            <a:spAutoFit/>
          </a:bodyPr>
          <a:p>
            <a:pPr>
              <a:lnSpc>
                <a:spcPct val="120000"/>
              </a:lnSpc>
            </a:pPr>
            <a:r>
              <a:rPr lang="zh-CN" altLang="en-US" sz="1600" b="1"/>
              <a:t>天津</a:t>
            </a:r>
            <a:r>
              <a:rPr lang="zh-CN" altLang="en-US" sz="1600"/>
              <a:t>客户服务中心：</a:t>
            </a:r>
            <a:endParaRPr lang="zh-CN" altLang="en-US" sz="1600"/>
          </a:p>
          <a:p>
            <a:pPr>
              <a:lnSpc>
                <a:spcPct val="120000"/>
              </a:lnSpc>
            </a:pPr>
            <a:r>
              <a:rPr lang="zh-CN" altLang="en-US" sz="1600"/>
              <a:t>天津市和平区解放北路188号</a:t>
            </a:r>
            <a:endParaRPr lang="zh-CN" altLang="en-US"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000762" y="857238"/>
            <a:ext cx="3143238" cy="2356337"/>
            <a:chOff x="5471885" y="867698"/>
            <a:chExt cx="3672114" cy="2356337"/>
          </a:xfrm>
        </p:grpSpPr>
        <p:sp>
          <p:nvSpPr>
            <p:cNvPr id="9" name="矩形 8"/>
            <p:cNvSpPr/>
            <p:nvPr/>
          </p:nvSpPr>
          <p:spPr>
            <a:xfrm>
              <a:off x="5471885" y="867698"/>
              <a:ext cx="3672114" cy="2356337"/>
            </a:xfrm>
            <a:prstGeom prst="rect">
              <a:avLst/>
            </a:prstGeom>
            <a:solidFill>
              <a:srgbClr val="0A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 Box 11"/>
            <p:cNvSpPr txBox="1">
              <a:spLocks noChangeArrowheads="1"/>
            </p:cNvSpPr>
            <p:nvPr/>
          </p:nvSpPr>
          <p:spPr bwMode="auto">
            <a:xfrm>
              <a:off x="5857885" y="1357304"/>
              <a:ext cx="3000415" cy="1445260"/>
            </a:xfrm>
            <a:prstGeom prst="rect">
              <a:avLst/>
            </a:prstGeom>
            <a:noFill/>
          </p:spPr>
          <p:txBody>
            <a:bodyPr wrap="square">
              <a:spAutoFit/>
            </a:bodyPr>
            <a:lstStyle>
              <a:defPPr>
                <a:defRPr lang="zh-CN"/>
              </a:defPPr>
              <a:lvl1pPr algn="just" fontAlgn="auto">
                <a:lnSpc>
                  <a:spcPct val="150000"/>
                </a:lnSpc>
                <a:spcBef>
                  <a:spcPts val="0"/>
                </a:spcBef>
                <a:spcAft>
                  <a:spcPts val="0"/>
                </a:spcAft>
                <a:defRPr sz="1100" spc="2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200000"/>
                </a:lnSpc>
              </a:pPr>
              <a:r>
                <a:rPr lang="zh-CN" altLang="en-US" dirty="0" smtClean="0">
                  <a:solidFill>
                    <a:schemeClr val="bg1"/>
                  </a:solidFill>
                </a:rPr>
                <a:t>主导产品：</a:t>
              </a:r>
              <a:endParaRPr lang="en-US" altLang="zh-CN" dirty="0" smtClean="0">
                <a:solidFill>
                  <a:schemeClr val="bg1"/>
                </a:solidFill>
              </a:endParaRPr>
            </a:p>
            <a:p>
              <a:pPr>
                <a:lnSpc>
                  <a:spcPct val="200000"/>
                </a:lnSpc>
              </a:pPr>
              <a:r>
                <a:rPr lang="zh-CN" altLang="en-US" dirty="0" smtClean="0">
                  <a:solidFill>
                    <a:schemeClr val="bg1"/>
                  </a:solidFill>
                </a:rPr>
                <a:t>石膏用圆盘滤布脱水机</a:t>
              </a:r>
              <a:endParaRPr lang="en-US" altLang="zh-CN" dirty="0" smtClean="0">
                <a:solidFill>
                  <a:schemeClr val="bg1"/>
                </a:solidFill>
              </a:endParaRPr>
            </a:p>
            <a:p>
              <a:pPr>
                <a:lnSpc>
                  <a:spcPct val="200000"/>
                </a:lnSpc>
              </a:pPr>
              <a:r>
                <a:rPr lang="zh-CN" altLang="en-US" dirty="0" smtClean="0">
                  <a:solidFill>
                    <a:schemeClr val="bg1"/>
                  </a:solidFill>
                </a:rPr>
                <a:t>冶金用圆盘滤布脱水机（主要吸收德国技术）</a:t>
              </a:r>
              <a:r>
                <a:rPr lang="zh-CN" altLang="en-US" dirty="0" smtClean="0"/>
                <a:t>，</a:t>
              </a:r>
              <a:endParaRPr lang="en-US" altLang="zh-CN" dirty="0" smtClean="0"/>
            </a:p>
          </p:txBody>
        </p:sp>
      </p:grpSp>
      <p:sp>
        <p:nvSpPr>
          <p:cNvPr id="7" name="矩形 6"/>
          <p:cNvSpPr/>
          <p:nvPr/>
        </p:nvSpPr>
        <p:spPr>
          <a:xfrm>
            <a:off x="0" y="857238"/>
            <a:ext cx="159657" cy="23563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bwMode="auto">
          <a:xfrm>
            <a:off x="285720" y="3429006"/>
            <a:ext cx="4974275" cy="14465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主要产品：液压马达中心驱动高效浓缩机（借鉴美国可利尔技术特点），深锥、斜板及周边传动浓缩机，其他产品有</a:t>
            </a: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LG</a:t>
            </a: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系列链式给料机等。</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1100" b="1" dirty="0" smtClean="0">
                <a:solidFill>
                  <a:schemeClr val="tx1">
                    <a:lumMod val="65000"/>
                    <a:lumOff val="35000"/>
                  </a:schemeClr>
                </a:solidFill>
                <a:latin typeface="微软雅黑" panose="020B0503020204020204" pitchFamily="34" charset="-122"/>
                <a:ea typeface="微软雅黑" panose="020B0503020204020204" pitchFamily="34" charset="-122"/>
              </a:rPr>
              <a:t>通过实践检验，我公司生产的两个系列圆盘滤布脱水机以达到国际同类产品先进水平。</a:t>
            </a:r>
            <a:endPar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21" name="Picture 1" descr="C:\Users\Administrator\AppData\Roaming\Tencent\Users\952746868\QQ\WinTemp\RichOle\{LFOL${4M~1$2XR%V2L}8]J.png"/>
          <p:cNvPicPr>
            <a:picLocks noChangeAspect="1" noChangeArrowheads="1"/>
          </p:cNvPicPr>
          <p:nvPr/>
        </p:nvPicPr>
        <p:blipFill>
          <a:blip r:embed="rId1"/>
          <a:srcRect/>
          <a:stretch>
            <a:fillRect/>
          </a:stretch>
        </p:blipFill>
        <p:spPr bwMode="auto">
          <a:xfrm>
            <a:off x="6072166" y="3272596"/>
            <a:ext cx="3071834" cy="1870904"/>
          </a:xfrm>
          <a:prstGeom prst="rect">
            <a:avLst/>
          </a:prstGeom>
          <a:noFill/>
        </p:spPr>
      </p:pic>
      <p:pic>
        <p:nvPicPr>
          <p:cNvPr id="1026" name="Picture 2"/>
          <p:cNvPicPr>
            <a:picLocks noChangeAspect="1" noChangeArrowheads="1"/>
          </p:cNvPicPr>
          <p:nvPr/>
        </p:nvPicPr>
        <p:blipFill>
          <a:blip r:embed="rId2" cstate="print"/>
          <a:srcRect/>
          <a:stretch>
            <a:fillRect/>
          </a:stretch>
        </p:blipFill>
        <p:spPr bwMode="auto">
          <a:xfrm>
            <a:off x="142844" y="857238"/>
            <a:ext cx="3071834" cy="2358000"/>
          </a:xfrm>
          <a:prstGeom prst="rect">
            <a:avLst/>
          </a:prstGeom>
          <a:noFill/>
          <a:ln w="9525">
            <a:noFill/>
            <a:miter lim="800000"/>
            <a:headEnd/>
            <a:tailEnd/>
          </a:ln>
          <a:effectLst/>
        </p:spPr>
      </p:pic>
      <p:pic>
        <p:nvPicPr>
          <p:cNvPr id="15" name="Picture 3" descr="C:\Users\x1c\AppData\Roaming\Tencent\Users\17741912\QQ\WinTemp\RichOle\98F_)WW80PAS@9UMB7%7RQ1.png"/>
          <p:cNvPicPr>
            <a:picLocks noChangeAspect="1" noChangeArrowheads="1"/>
          </p:cNvPicPr>
          <p:nvPr/>
        </p:nvPicPr>
        <p:blipFill>
          <a:blip r:embed="rId3" cstate="print"/>
          <a:srcRect/>
          <a:stretch>
            <a:fillRect/>
          </a:stretch>
        </p:blipFill>
        <p:spPr bwMode="auto">
          <a:xfrm>
            <a:off x="3214678" y="857238"/>
            <a:ext cx="2829600" cy="23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0-#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53"/>
          <p:cNvGrpSpPr/>
          <p:nvPr/>
        </p:nvGrpSpPr>
        <p:grpSpPr>
          <a:xfrm>
            <a:off x="857224" y="1857370"/>
            <a:ext cx="1769668" cy="1769668"/>
            <a:chOff x="1239336" y="2285480"/>
            <a:chExt cx="1341040" cy="1341040"/>
          </a:xfrm>
        </p:grpSpPr>
        <p:pic>
          <p:nvPicPr>
            <p:cNvPr id="42" name="图片 41"/>
            <p:cNvPicPr>
              <a:picLocks noChangeAspect="1"/>
            </p:cNvPicPr>
            <p:nvPr/>
          </p:nvPicPr>
          <p:blipFill>
            <a:blip r:embed="rId1" cstate="print"/>
            <a:stretch>
              <a:fillRect/>
            </a:stretch>
          </p:blipFill>
          <p:spPr>
            <a:xfrm>
              <a:off x="1279856" y="2357436"/>
              <a:ext cx="1260000" cy="1214446"/>
            </a:xfrm>
            <a:custGeom>
              <a:avLst/>
              <a:gdLst>
                <a:gd name="connsiteX0" fmla="*/ 670520 w 1341040"/>
                <a:gd name="connsiteY0" fmla="*/ 0 h 1341040"/>
                <a:gd name="connsiteX1" fmla="*/ 1341040 w 1341040"/>
                <a:gd name="connsiteY1" fmla="*/ 670520 h 1341040"/>
                <a:gd name="connsiteX2" fmla="*/ 670520 w 1341040"/>
                <a:gd name="connsiteY2" fmla="*/ 1341040 h 1341040"/>
                <a:gd name="connsiteX3" fmla="*/ 0 w 1341040"/>
                <a:gd name="connsiteY3" fmla="*/ 670520 h 1341040"/>
                <a:gd name="connsiteX4" fmla="*/ 670520 w 1341040"/>
                <a:gd name="connsiteY4" fmla="*/ 0 h 134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40" h="1341040">
                  <a:moveTo>
                    <a:pt x="670520" y="0"/>
                  </a:moveTo>
                  <a:cubicBezTo>
                    <a:pt x="1040838" y="0"/>
                    <a:pt x="1341040" y="300202"/>
                    <a:pt x="1341040" y="670520"/>
                  </a:cubicBezTo>
                  <a:cubicBezTo>
                    <a:pt x="1341040" y="1040838"/>
                    <a:pt x="1040838" y="1341040"/>
                    <a:pt x="670520" y="1341040"/>
                  </a:cubicBezTo>
                  <a:cubicBezTo>
                    <a:pt x="300202" y="1341040"/>
                    <a:pt x="0" y="1040838"/>
                    <a:pt x="0" y="670520"/>
                  </a:cubicBezTo>
                  <a:cubicBezTo>
                    <a:pt x="0" y="300202"/>
                    <a:pt x="300202" y="0"/>
                    <a:pt x="670520" y="0"/>
                  </a:cubicBezTo>
                  <a:close/>
                </a:path>
              </a:pathLst>
            </a:custGeom>
          </p:spPr>
        </p:pic>
        <p:sp>
          <p:nvSpPr>
            <p:cNvPr id="43" name="椭圆 42"/>
            <p:cNvSpPr/>
            <p:nvPr/>
          </p:nvSpPr>
          <p:spPr>
            <a:xfrm>
              <a:off x="1239336" y="2285480"/>
              <a:ext cx="1341040" cy="134104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5" name="组合 62"/>
          <p:cNvGrpSpPr/>
          <p:nvPr/>
        </p:nvGrpSpPr>
        <p:grpSpPr>
          <a:xfrm>
            <a:off x="2714612" y="1214428"/>
            <a:ext cx="1928825" cy="1948891"/>
            <a:chOff x="2883497" y="1822279"/>
            <a:chExt cx="1341040" cy="1341040"/>
          </a:xfrm>
        </p:grpSpPr>
        <p:pic>
          <p:nvPicPr>
            <p:cNvPr id="46" name="图片 45"/>
            <p:cNvPicPr>
              <a:picLocks noChangeAspect="1"/>
            </p:cNvPicPr>
            <p:nvPr/>
          </p:nvPicPr>
          <p:blipFill>
            <a:blip r:embed="rId2" cstate="print"/>
            <a:stretch>
              <a:fillRect/>
            </a:stretch>
          </p:blipFill>
          <p:spPr>
            <a:xfrm>
              <a:off x="2942132" y="1857370"/>
              <a:ext cx="1260000" cy="1214445"/>
            </a:xfrm>
            <a:custGeom>
              <a:avLst/>
              <a:gdLst>
                <a:gd name="connsiteX0" fmla="*/ 670520 w 1341040"/>
                <a:gd name="connsiteY0" fmla="*/ 0 h 1341040"/>
                <a:gd name="connsiteX1" fmla="*/ 1341040 w 1341040"/>
                <a:gd name="connsiteY1" fmla="*/ 670520 h 1341040"/>
                <a:gd name="connsiteX2" fmla="*/ 670520 w 1341040"/>
                <a:gd name="connsiteY2" fmla="*/ 1341040 h 1341040"/>
                <a:gd name="connsiteX3" fmla="*/ 0 w 1341040"/>
                <a:gd name="connsiteY3" fmla="*/ 670520 h 1341040"/>
                <a:gd name="connsiteX4" fmla="*/ 670520 w 1341040"/>
                <a:gd name="connsiteY4" fmla="*/ 0 h 134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40" h="1341040">
                  <a:moveTo>
                    <a:pt x="670520" y="0"/>
                  </a:moveTo>
                  <a:cubicBezTo>
                    <a:pt x="1040838" y="0"/>
                    <a:pt x="1341040" y="300202"/>
                    <a:pt x="1341040" y="670520"/>
                  </a:cubicBezTo>
                  <a:cubicBezTo>
                    <a:pt x="1341040" y="1040838"/>
                    <a:pt x="1040838" y="1341040"/>
                    <a:pt x="670520" y="1341040"/>
                  </a:cubicBezTo>
                  <a:cubicBezTo>
                    <a:pt x="300202" y="1341040"/>
                    <a:pt x="0" y="1040838"/>
                    <a:pt x="0" y="670520"/>
                  </a:cubicBezTo>
                  <a:cubicBezTo>
                    <a:pt x="0" y="300202"/>
                    <a:pt x="300202" y="0"/>
                    <a:pt x="670520" y="0"/>
                  </a:cubicBezTo>
                  <a:close/>
                </a:path>
              </a:pathLst>
            </a:custGeom>
          </p:spPr>
        </p:pic>
        <p:sp>
          <p:nvSpPr>
            <p:cNvPr id="49" name="椭圆 48"/>
            <p:cNvSpPr/>
            <p:nvPr/>
          </p:nvSpPr>
          <p:spPr>
            <a:xfrm>
              <a:off x="2883497" y="1822279"/>
              <a:ext cx="1341040" cy="134104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50" name="组合 65"/>
          <p:cNvGrpSpPr/>
          <p:nvPr/>
        </p:nvGrpSpPr>
        <p:grpSpPr>
          <a:xfrm>
            <a:off x="4572000" y="2285998"/>
            <a:ext cx="1928826" cy="1857388"/>
            <a:chOff x="4465183" y="2285480"/>
            <a:chExt cx="1341040" cy="1341040"/>
          </a:xfrm>
        </p:grpSpPr>
        <p:pic>
          <p:nvPicPr>
            <p:cNvPr id="51" name="图片 50"/>
            <p:cNvPicPr>
              <a:picLocks noChangeAspect="1"/>
            </p:cNvPicPr>
            <p:nvPr/>
          </p:nvPicPr>
          <p:blipFill>
            <a:blip r:embed="rId3" cstate="print"/>
            <a:stretch>
              <a:fillRect/>
            </a:stretch>
          </p:blipFill>
          <p:spPr>
            <a:xfrm>
              <a:off x="4500562" y="2339165"/>
              <a:ext cx="1285884" cy="1260000"/>
            </a:xfrm>
            <a:custGeom>
              <a:avLst/>
              <a:gdLst>
                <a:gd name="connsiteX0" fmla="*/ 670520 w 1341040"/>
                <a:gd name="connsiteY0" fmla="*/ 0 h 1341040"/>
                <a:gd name="connsiteX1" fmla="*/ 1341040 w 1341040"/>
                <a:gd name="connsiteY1" fmla="*/ 670520 h 1341040"/>
                <a:gd name="connsiteX2" fmla="*/ 670520 w 1341040"/>
                <a:gd name="connsiteY2" fmla="*/ 1341040 h 1341040"/>
                <a:gd name="connsiteX3" fmla="*/ 0 w 1341040"/>
                <a:gd name="connsiteY3" fmla="*/ 670520 h 1341040"/>
                <a:gd name="connsiteX4" fmla="*/ 670520 w 1341040"/>
                <a:gd name="connsiteY4" fmla="*/ 0 h 134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40" h="1341040">
                  <a:moveTo>
                    <a:pt x="670520" y="0"/>
                  </a:moveTo>
                  <a:cubicBezTo>
                    <a:pt x="1040838" y="0"/>
                    <a:pt x="1341040" y="300202"/>
                    <a:pt x="1341040" y="670520"/>
                  </a:cubicBezTo>
                  <a:cubicBezTo>
                    <a:pt x="1341040" y="1040838"/>
                    <a:pt x="1040838" y="1341040"/>
                    <a:pt x="670520" y="1341040"/>
                  </a:cubicBezTo>
                  <a:cubicBezTo>
                    <a:pt x="300202" y="1341040"/>
                    <a:pt x="0" y="1040838"/>
                    <a:pt x="0" y="670520"/>
                  </a:cubicBezTo>
                  <a:cubicBezTo>
                    <a:pt x="0" y="300202"/>
                    <a:pt x="300202" y="0"/>
                    <a:pt x="670520" y="0"/>
                  </a:cubicBezTo>
                  <a:close/>
                </a:path>
              </a:pathLst>
            </a:custGeom>
          </p:spPr>
        </p:pic>
        <p:sp>
          <p:nvSpPr>
            <p:cNvPr id="52" name="椭圆 51"/>
            <p:cNvSpPr/>
            <p:nvPr/>
          </p:nvSpPr>
          <p:spPr>
            <a:xfrm>
              <a:off x="4465183" y="2285480"/>
              <a:ext cx="1341040" cy="134104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53" name="组合 70"/>
          <p:cNvGrpSpPr/>
          <p:nvPr/>
        </p:nvGrpSpPr>
        <p:grpSpPr>
          <a:xfrm>
            <a:off x="6643702" y="1857370"/>
            <a:ext cx="2357454" cy="2396433"/>
            <a:chOff x="6084992" y="1932415"/>
            <a:chExt cx="2110681" cy="2110681"/>
          </a:xfrm>
        </p:grpSpPr>
        <p:pic>
          <p:nvPicPr>
            <p:cNvPr id="54" name="图片 53"/>
            <p:cNvPicPr>
              <a:picLocks noChangeAspect="1"/>
            </p:cNvPicPr>
            <p:nvPr/>
          </p:nvPicPr>
          <p:blipFill>
            <a:blip r:embed="rId4" cstate="print"/>
            <a:stretch>
              <a:fillRect/>
            </a:stretch>
          </p:blipFill>
          <p:spPr>
            <a:xfrm>
              <a:off x="6148952" y="2058254"/>
              <a:ext cx="1999690" cy="1761751"/>
            </a:xfrm>
            <a:custGeom>
              <a:avLst/>
              <a:gdLst>
                <a:gd name="connsiteX0" fmla="*/ 1055341 w 2110682"/>
                <a:gd name="connsiteY0" fmla="*/ 0 h 2110682"/>
                <a:gd name="connsiteX1" fmla="*/ 2110682 w 2110682"/>
                <a:gd name="connsiteY1" fmla="*/ 1055341 h 2110682"/>
                <a:gd name="connsiteX2" fmla="*/ 1055341 w 2110682"/>
                <a:gd name="connsiteY2" fmla="*/ 2110682 h 2110682"/>
                <a:gd name="connsiteX3" fmla="*/ 0 w 2110682"/>
                <a:gd name="connsiteY3" fmla="*/ 1055341 h 2110682"/>
                <a:gd name="connsiteX4" fmla="*/ 1055341 w 2110682"/>
                <a:gd name="connsiteY4" fmla="*/ 0 h 211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682" h="2110682">
                  <a:moveTo>
                    <a:pt x="1055341" y="0"/>
                  </a:moveTo>
                  <a:cubicBezTo>
                    <a:pt x="1638190" y="0"/>
                    <a:pt x="2110682" y="472492"/>
                    <a:pt x="2110682" y="1055341"/>
                  </a:cubicBezTo>
                  <a:cubicBezTo>
                    <a:pt x="2110682" y="1638190"/>
                    <a:pt x="1638190" y="2110682"/>
                    <a:pt x="1055341" y="2110682"/>
                  </a:cubicBezTo>
                  <a:cubicBezTo>
                    <a:pt x="472492" y="2110682"/>
                    <a:pt x="0" y="1638190"/>
                    <a:pt x="0" y="1055341"/>
                  </a:cubicBezTo>
                  <a:cubicBezTo>
                    <a:pt x="0" y="472492"/>
                    <a:pt x="472492" y="0"/>
                    <a:pt x="1055341" y="0"/>
                  </a:cubicBezTo>
                  <a:close/>
                </a:path>
              </a:pathLst>
            </a:custGeom>
          </p:spPr>
        </p:pic>
        <p:sp>
          <p:nvSpPr>
            <p:cNvPr id="61" name="椭圆 60"/>
            <p:cNvSpPr/>
            <p:nvPr/>
          </p:nvSpPr>
          <p:spPr>
            <a:xfrm>
              <a:off x="6084992" y="1932415"/>
              <a:ext cx="2110681" cy="211068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62" name="任意多边形 61"/>
          <p:cNvSpPr/>
          <p:nvPr/>
        </p:nvSpPr>
        <p:spPr>
          <a:xfrm rot="516002">
            <a:off x="3035039" y="1620739"/>
            <a:ext cx="487635" cy="317847"/>
          </a:xfrm>
          <a:custGeom>
            <a:avLst/>
            <a:gdLst>
              <a:gd name="connsiteX0" fmla="*/ 0 w 1733550"/>
              <a:gd name="connsiteY0" fmla="*/ 0 h 19050"/>
              <a:gd name="connsiteX1" fmla="*/ 876300 w 1733550"/>
              <a:gd name="connsiteY1" fmla="*/ 0 h 19050"/>
              <a:gd name="connsiteX2" fmla="*/ 1733550 w 1733550"/>
              <a:gd name="connsiteY2" fmla="*/ 19050 h 19050"/>
              <a:gd name="connsiteX0-1" fmla="*/ 0 w 1733550"/>
              <a:gd name="connsiteY0-2" fmla="*/ 263610 h 282660"/>
              <a:gd name="connsiteX1-3" fmla="*/ 826873 w 1733550"/>
              <a:gd name="connsiteY1-4" fmla="*/ 0 h 282660"/>
              <a:gd name="connsiteX2-5" fmla="*/ 1733550 w 1733550"/>
              <a:gd name="connsiteY2-6" fmla="*/ 282660 h 282660"/>
              <a:gd name="connsiteX0-7" fmla="*/ 0 w 1733550"/>
              <a:gd name="connsiteY0-8" fmla="*/ 273432 h 292482"/>
              <a:gd name="connsiteX1-9" fmla="*/ 826873 w 1733550"/>
              <a:gd name="connsiteY1-10" fmla="*/ 9822 h 292482"/>
              <a:gd name="connsiteX2-11" fmla="*/ 1733550 w 1733550"/>
              <a:gd name="connsiteY2-12" fmla="*/ 292482 h 292482"/>
              <a:gd name="connsiteX0-13" fmla="*/ 0 w 1733550"/>
              <a:gd name="connsiteY0-14" fmla="*/ 273432 h 292482"/>
              <a:gd name="connsiteX1-15" fmla="*/ 826873 w 1733550"/>
              <a:gd name="connsiteY1-16" fmla="*/ 9822 h 292482"/>
              <a:gd name="connsiteX2-17" fmla="*/ 1733550 w 1733550"/>
              <a:gd name="connsiteY2-18" fmla="*/ 292482 h 292482"/>
              <a:gd name="connsiteX0-19" fmla="*/ 0 w 1733550"/>
              <a:gd name="connsiteY0-20" fmla="*/ 267630 h 286680"/>
              <a:gd name="connsiteX1-21" fmla="*/ 826873 w 1733550"/>
              <a:gd name="connsiteY1-22" fmla="*/ 4020 h 286680"/>
              <a:gd name="connsiteX2-23" fmla="*/ 1733550 w 1733550"/>
              <a:gd name="connsiteY2-24" fmla="*/ 286680 h 286680"/>
              <a:gd name="connsiteX0-25" fmla="*/ 0 w 1733550"/>
              <a:gd name="connsiteY0-26" fmla="*/ 264075 h 283125"/>
              <a:gd name="connsiteX1-27" fmla="*/ 826873 w 1733550"/>
              <a:gd name="connsiteY1-28" fmla="*/ 465 h 283125"/>
              <a:gd name="connsiteX2-29" fmla="*/ 1733550 w 1733550"/>
              <a:gd name="connsiteY2-30" fmla="*/ 283125 h 283125"/>
              <a:gd name="connsiteX0-31" fmla="*/ 0 w 1733550"/>
              <a:gd name="connsiteY0-32" fmla="*/ 264075 h 283125"/>
              <a:gd name="connsiteX1-33" fmla="*/ 826873 w 1733550"/>
              <a:gd name="connsiteY1-34" fmla="*/ 465 h 283125"/>
              <a:gd name="connsiteX2-35" fmla="*/ 1733550 w 1733550"/>
              <a:gd name="connsiteY2-36" fmla="*/ 283125 h 283125"/>
              <a:gd name="connsiteX0-37" fmla="*/ 0 w 1733550"/>
              <a:gd name="connsiteY0-38" fmla="*/ 264801 h 283851"/>
              <a:gd name="connsiteX1-39" fmla="*/ 826873 w 1733550"/>
              <a:gd name="connsiteY1-40" fmla="*/ 1191 h 283851"/>
              <a:gd name="connsiteX2-41" fmla="*/ 1733550 w 1733550"/>
              <a:gd name="connsiteY2-42" fmla="*/ 283851 h 283851"/>
              <a:gd name="connsiteX0-43" fmla="*/ 0 w 1733550"/>
              <a:gd name="connsiteY0-44" fmla="*/ 264526 h 283576"/>
              <a:gd name="connsiteX1-45" fmla="*/ 826873 w 1733550"/>
              <a:gd name="connsiteY1-46" fmla="*/ 916 h 283576"/>
              <a:gd name="connsiteX2-47" fmla="*/ 1733550 w 1733550"/>
              <a:gd name="connsiteY2-48" fmla="*/ 283576 h 283576"/>
              <a:gd name="connsiteX0-49" fmla="*/ 0 w 1733550"/>
              <a:gd name="connsiteY0-50" fmla="*/ 264526 h 283576"/>
              <a:gd name="connsiteX1-51" fmla="*/ 826873 w 1733550"/>
              <a:gd name="connsiteY1-52" fmla="*/ 916 h 283576"/>
              <a:gd name="connsiteX2-53" fmla="*/ 1733550 w 1733550"/>
              <a:gd name="connsiteY2-54" fmla="*/ 283576 h 283576"/>
              <a:gd name="connsiteX0-55" fmla="*/ 0 w 1733550"/>
              <a:gd name="connsiteY0-56" fmla="*/ 308098 h 327148"/>
              <a:gd name="connsiteX1-57" fmla="*/ 860806 w 1733550"/>
              <a:gd name="connsiteY1-58" fmla="*/ 639 h 327148"/>
              <a:gd name="connsiteX2-59" fmla="*/ 1733550 w 1733550"/>
              <a:gd name="connsiteY2-60" fmla="*/ 327148 h 327148"/>
              <a:gd name="connsiteX0-61" fmla="*/ 0 w 1733550"/>
              <a:gd name="connsiteY0-62" fmla="*/ 308098 h 327148"/>
              <a:gd name="connsiteX1-63" fmla="*/ 860806 w 1733550"/>
              <a:gd name="connsiteY1-64" fmla="*/ 639 h 327148"/>
              <a:gd name="connsiteX2-65" fmla="*/ 1733550 w 1733550"/>
              <a:gd name="connsiteY2-66" fmla="*/ 327148 h 327148"/>
              <a:gd name="connsiteX0-67" fmla="*/ 0 w 1733550"/>
              <a:gd name="connsiteY0-68" fmla="*/ 308098 h 327148"/>
              <a:gd name="connsiteX1-69" fmla="*/ 860806 w 1733550"/>
              <a:gd name="connsiteY1-70" fmla="*/ 639 h 327148"/>
              <a:gd name="connsiteX2-71" fmla="*/ 1733550 w 1733550"/>
              <a:gd name="connsiteY2-72" fmla="*/ 327148 h 327148"/>
              <a:gd name="connsiteX0-73" fmla="*/ 0 w 1733550"/>
              <a:gd name="connsiteY0-74" fmla="*/ 308098 h 327148"/>
              <a:gd name="connsiteX1-75" fmla="*/ 860806 w 1733550"/>
              <a:gd name="connsiteY1-76" fmla="*/ 639 h 327148"/>
              <a:gd name="connsiteX2-77" fmla="*/ 1733550 w 1733550"/>
              <a:gd name="connsiteY2-78" fmla="*/ 327148 h 327148"/>
              <a:gd name="connsiteX0-79" fmla="*/ 0 w 1341175"/>
              <a:gd name="connsiteY0-80" fmla="*/ 913418 h 913418"/>
              <a:gd name="connsiteX1-81" fmla="*/ 468431 w 1341175"/>
              <a:gd name="connsiteY1-82" fmla="*/ 121 h 913418"/>
              <a:gd name="connsiteX2-83" fmla="*/ 1341175 w 1341175"/>
              <a:gd name="connsiteY2-84" fmla="*/ 326630 h 913418"/>
              <a:gd name="connsiteX0-85" fmla="*/ 0 w 1341175"/>
              <a:gd name="connsiteY0-86" fmla="*/ 638331 h 638331"/>
              <a:gd name="connsiteX1-87" fmla="*/ 651539 w 1341175"/>
              <a:gd name="connsiteY1-88" fmla="*/ 128925 h 638331"/>
              <a:gd name="connsiteX2-89" fmla="*/ 1341175 w 1341175"/>
              <a:gd name="connsiteY2-90" fmla="*/ 51543 h 638331"/>
              <a:gd name="connsiteX0-91" fmla="*/ 0 w 1131909"/>
              <a:gd name="connsiteY0-92" fmla="*/ 811428 h 811428"/>
              <a:gd name="connsiteX1-93" fmla="*/ 442273 w 1131909"/>
              <a:gd name="connsiteY1-94" fmla="*/ 128925 h 811428"/>
              <a:gd name="connsiteX2-95" fmla="*/ 1131909 w 1131909"/>
              <a:gd name="connsiteY2-96" fmla="*/ 51543 h 811428"/>
              <a:gd name="connsiteX0-97" fmla="*/ 0 w 1131909"/>
              <a:gd name="connsiteY0-98" fmla="*/ 797119 h 797119"/>
              <a:gd name="connsiteX1-99" fmla="*/ 506036 w 1131909"/>
              <a:gd name="connsiteY1-100" fmla="*/ 244439 h 797119"/>
              <a:gd name="connsiteX2-101" fmla="*/ 1131909 w 1131909"/>
              <a:gd name="connsiteY2-102" fmla="*/ 37234 h 797119"/>
              <a:gd name="connsiteX0-103" fmla="*/ 0 w 1131909"/>
              <a:gd name="connsiteY0-104" fmla="*/ 824446 h 824446"/>
              <a:gd name="connsiteX1-105" fmla="*/ 506036 w 1131909"/>
              <a:gd name="connsiteY1-106" fmla="*/ 271766 h 824446"/>
              <a:gd name="connsiteX2-107" fmla="*/ 1131909 w 1131909"/>
              <a:gd name="connsiteY2-108" fmla="*/ 64561 h 824446"/>
              <a:gd name="connsiteX0-109" fmla="*/ 0 w 1131909"/>
              <a:gd name="connsiteY0-110" fmla="*/ 824446 h 824446"/>
              <a:gd name="connsiteX1-111" fmla="*/ 506036 w 1131909"/>
              <a:gd name="connsiteY1-112" fmla="*/ 271766 h 824446"/>
              <a:gd name="connsiteX2-113" fmla="*/ 1131909 w 1131909"/>
              <a:gd name="connsiteY2-114" fmla="*/ 64561 h 824446"/>
              <a:gd name="connsiteX0-115" fmla="*/ 0 w 867055"/>
              <a:gd name="connsiteY0-116" fmla="*/ 851494 h 851494"/>
              <a:gd name="connsiteX1-117" fmla="*/ 241182 w 867055"/>
              <a:gd name="connsiteY1-118" fmla="*/ 271766 h 851494"/>
              <a:gd name="connsiteX2-119" fmla="*/ 867055 w 867055"/>
              <a:gd name="connsiteY2-120" fmla="*/ 64561 h 851494"/>
              <a:gd name="connsiteX0-121" fmla="*/ 0 w 867055"/>
              <a:gd name="connsiteY0-122" fmla="*/ 851494 h 851494"/>
              <a:gd name="connsiteX1-123" fmla="*/ 241182 w 867055"/>
              <a:gd name="connsiteY1-124" fmla="*/ 271766 h 851494"/>
              <a:gd name="connsiteX2-125" fmla="*/ 867055 w 867055"/>
              <a:gd name="connsiteY2-126" fmla="*/ 64561 h 851494"/>
              <a:gd name="connsiteX0-127" fmla="*/ 0 w 950434"/>
              <a:gd name="connsiteY0-128" fmla="*/ 791687 h 791687"/>
              <a:gd name="connsiteX1-129" fmla="*/ 241182 w 950434"/>
              <a:gd name="connsiteY1-130" fmla="*/ 211959 h 791687"/>
              <a:gd name="connsiteX2-131" fmla="*/ 950434 w 950434"/>
              <a:gd name="connsiteY2-132" fmla="*/ 85892 h 791687"/>
              <a:gd name="connsiteX0-133" fmla="*/ 0 w 950434"/>
              <a:gd name="connsiteY0-134" fmla="*/ 758787 h 758787"/>
              <a:gd name="connsiteX1-135" fmla="*/ 241182 w 950434"/>
              <a:gd name="connsiteY1-136" fmla="*/ 179059 h 758787"/>
              <a:gd name="connsiteX2-137" fmla="*/ 950434 w 950434"/>
              <a:gd name="connsiteY2-138" fmla="*/ 52992 h 758787"/>
              <a:gd name="connsiteX0-139" fmla="*/ 0 w 950434"/>
              <a:gd name="connsiteY0-140" fmla="*/ 771949 h 771949"/>
              <a:gd name="connsiteX1-141" fmla="*/ 314750 w 950434"/>
              <a:gd name="connsiteY1-142" fmla="*/ 159767 h 771949"/>
              <a:gd name="connsiteX2-143" fmla="*/ 950434 w 950434"/>
              <a:gd name="connsiteY2-144" fmla="*/ 66154 h 771949"/>
              <a:gd name="connsiteX0-145" fmla="*/ 0 w 950434"/>
              <a:gd name="connsiteY0-146" fmla="*/ 740042 h 740042"/>
              <a:gd name="connsiteX1-147" fmla="*/ 314750 w 950434"/>
              <a:gd name="connsiteY1-148" fmla="*/ 127860 h 740042"/>
              <a:gd name="connsiteX2-149" fmla="*/ 950434 w 950434"/>
              <a:gd name="connsiteY2-150" fmla="*/ 34247 h 740042"/>
              <a:gd name="connsiteX0-151" fmla="*/ 0 w 950434"/>
              <a:gd name="connsiteY0-152" fmla="*/ 716183 h 716183"/>
              <a:gd name="connsiteX1-153" fmla="*/ 314750 w 950434"/>
              <a:gd name="connsiteY1-154" fmla="*/ 104001 h 716183"/>
              <a:gd name="connsiteX2-155" fmla="*/ 950434 w 950434"/>
              <a:gd name="connsiteY2-156" fmla="*/ 10388 h 716183"/>
              <a:gd name="connsiteX0-157" fmla="*/ 0 w 950434"/>
              <a:gd name="connsiteY0-158" fmla="*/ 711017 h 711017"/>
              <a:gd name="connsiteX1-159" fmla="*/ 353988 w 950434"/>
              <a:gd name="connsiteY1-160" fmla="*/ 142109 h 711017"/>
              <a:gd name="connsiteX2-161" fmla="*/ 950434 w 950434"/>
              <a:gd name="connsiteY2-162" fmla="*/ 5222 h 711017"/>
              <a:gd name="connsiteX0-163" fmla="*/ 0 w 950434"/>
              <a:gd name="connsiteY0-164" fmla="*/ 710379 h 710379"/>
              <a:gd name="connsiteX1-165" fmla="*/ 373606 w 950434"/>
              <a:gd name="connsiteY1-166" fmla="*/ 152291 h 710379"/>
              <a:gd name="connsiteX2-167" fmla="*/ 950434 w 950434"/>
              <a:gd name="connsiteY2-168" fmla="*/ 4584 h 710379"/>
              <a:gd name="connsiteX0-169" fmla="*/ 0 w 950434"/>
              <a:gd name="connsiteY0-170" fmla="*/ 710379 h 710379"/>
              <a:gd name="connsiteX1-171" fmla="*/ 373606 w 950434"/>
              <a:gd name="connsiteY1-172" fmla="*/ 152291 h 710379"/>
              <a:gd name="connsiteX2-173" fmla="*/ 950434 w 950434"/>
              <a:gd name="connsiteY2-174" fmla="*/ 4584 h 710379"/>
              <a:gd name="connsiteX0-175" fmla="*/ 0 w 950434"/>
              <a:gd name="connsiteY0-176" fmla="*/ 709277 h 709277"/>
              <a:gd name="connsiteX1-177" fmla="*/ 353988 w 950434"/>
              <a:gd name="connsiteY1-178" fmla="*/ 178235 h 709277"/>
              <a:gd name="connsiteX2-179" fmla="*/ 950434 w 950434"/>
              <a:gd name="connsiteY2-180" fmla="*/ 3482 h 709277"/>
              <a:gd name="connsiteX0-181" fmla="*/ 0 w 955338"/>
              <a:gd name="connsiteY0-182" fmla="*/ 746245 h 746245"/>
              <a:gd name="connsiteX1-183" fmla="*/ 353988 w 955338"/>
              <a:gd name="connsiteY1-184" fmla="*/ 215203 h 746245"/>
              <a:gd name="connsiteX2-185" fmla="*/ 955338 w 955338"/>
              <a:gd name="connsiteY2-186" fmla="*/ 2587 h 746245"/>
              <a:gd name="connsiteX0-187" fmla="*/ 0 w 955338"/>
              <a:gd name="connsiteY0-188" fmla="*/ 743658 h 743658"/>
              <a:gd name="connsiteX1-189" fmla="*/ 353988 w 955338"/>
              <a:gd name="connsiteY1-190" fmla="*/ 212616 h 743658"/>
              <a:gd name="connsiteX2-191" fmla="*/ 955338 w 955338"/>
              <a:gd name="connsiteY2-192" fmla="*/ 0 h 743658"/>
              <a:gd name="connsiteX0-193" fmla="*/ 0 w 955338"/>
              <a:gd name="connsiteY0-194" fmla="*/ 743658 h 743658"/>
              <a:gd name="connsiteX1-195" fmla="*/ 353988 w 955338"/>
              <a:gd name="connsiteY1-196" fmla="*/ 212616 h 743658"/>
              <a:gd name="connsiteX2-197" fmla="*/ 955338 w 955338"/>
              <a:gd name="connsiteY2-198" fmla="*/ 0 h 743658"/>
              <a:gd name="connsiteX0-199" fmla="*/ 0 w 955338"/>
              <a:gd name="connsiteY0-200" fmla="*/ 743658 h 743658"/>
              <a:gd name="connsiteX1-201" fmla="*/ 353988 w 955338"/>
              <a:gd name="connsiteY1-202" fmla="*/ 212616 h 743658"/>
              <a:gd name="connsiteX2-203" fmla="*/ 955338 w 955338"/>
              <a:gd name="connsiteY2-204" fmla="*/ 0 h 743658"/>
              <a:gd name="connsiteX0-205" fmla="*/ 0 w 955338"/>
              <a:gd name="connsiteY0-206" fmla="*/ 743658 h 743658"/>
              <a:gd name="connsiteX1-207" fmla="*/ 353988 w 955338"/>
              <a:gd name="connsiteY1-208" fmla="*/ 212616 h 743658"/>
              <a:gd name="connsiteX2-209" fmla="*/ 955338 w 955338"/>
              <a:gd name="connsiteY2-210" fmla="*/ 0 h 743658"/>
              <a:gd name="connsiteX0-211" fmla="*/ 0 w 955338"/>
              <a:gd name="connsiteY0-212" fmla="*/ 743658 h 743658"/>
              <a:gd name="connsiteX1-213" fmla="*/ 353988 w 955338"/>
              <a:gd name="connsiteY1-214" fmla="*/ 212616 h 743658"/>
              <a:gd name="connsiteX2-215" fmla="*/ 955338 w 955338"/>
              <a:gd name="connsiteY2-216" fmla="*/ 0 h 743658"/>
              <a:gd name="connsiteX0-217" fmla="*/ 0 w 955338"/>
              <a:gd name="connsiteY0-218" fmla="*/ 765295 h 765295"/>
              <a:gd name="connsiteX1-219" fmla="*/ 353988 w 955338"/>
              <a:gd name="connsiteY1-220" fmla="*/ 234253 h 765295"/>
              <a:gd name="connsiteX2-221" fmla="*/ 955338 w 955338"/>
              <a:gd name="connsiteY2-222" fmla="*/ 0 h 765295"/>
              <a:gd name="connsiteX0-223" fmla="*/ 0 w 955338"/>
              <a:gd name="connsiteY0-224" fmla="*/ 765295 h 765295"/>
              <a:gd name="connsiteX1-225" fmla="*/ 353988 w 955338"/>
              <a:gd name="connsiteY1-226" fmla="*/ 234253 h 765295"/>
              <a:gd name="connsiteX2-227" fmla="*/ 955338 w 955338"/>
              <a:gd name="connsiteY2-228" fmla="*/ 0 h 765295"/>
              <a:gd name="connsiteX0-229" fmla="*/ 0 w 955338"/>
              <a:gd name="connsiteY0-230" fmla="*/ 765295 h 765295"/>
              <a:gd name="connsiteX1-231" fmla="*/ 353988 w 955338"/>
              <a:gd name="connsiteY1-232" fmla="*/ 234253 h 765295"/>
              <a:gd name="connsiteX2-233" fmla="*/ 955338 w 955338"/>
              <a:gd name="connsiteY2-234" fmla="*/ 0 h 765295"/>
              <a:gd name="connsiteX0-235" fmla="*/ 0 w 955338"/>
              <a:gd name="connsiteY0-236" fmla="*/ 769436 h 769436"/>
              <a:gd name="connsiteX1-237" fmla="*/ 353988 w 955338"/>
              <a:gd name="connsiteY1-238" fmla="*/ 238394 h 769436"/>
              <a:gd name="connsiteX2-239" fmla="*/ 955338 w 955338"/>
              <a:gd name="connsiteY2-240" fmla="*/ 4141 h 769436"/>
              <a:gd name="connsiteX0-241" fmla="*/ 0 w 955338"/>
              <a:gd name="connsiteY0-242" fmla="*/ 765295 h 765295"/>
              <a:gd name="connsiteX1-243" fmla="*/ 353988 w 955338"/>
              <a:gd name="connsiteY1-244" fmla="*/ 234253 h 765295"/>
              <a:gd name="connsiteX2-245" fmla="*/ 955338 w 955338"/>
              <a:gd name="connsiteY2-246" fmla="*/ 0 h 765295"/>
              <a:gd name="connsiteX0-247" fmla="*/ 0 w 955338"/>
              <a:gd name="connsiteY0-248" fmla="*/ 765295 h 765295"/>
              <a:gd name="connsiteX1-249" fmla="*/ 353988 w 955338"/>
              <a:gd name="connsiteY1-250" fmla="*/ 234253 h 765295"/>
              <a:gd name="connsiteX2-251" fmla="*/ 955338 w 955338"/>
              <a:gd name="connsiteY2-252" fmla="*/ 0 h 765295"/>
              <a:gd name="connsiteX0-253" fmla="*/ 0 w 974957"/>
              <a:gd name="connsiteY0-254" fmla="*/ 749069 h 749069"/>
              <a:gd name="connsiteX1-255" fmla="*/ 353988 w 974957"/>
              <a:gd name="connsiteY1-256" fmla="*/ 218027 h 749069"/>
              <a:gd name="connsiteX2-257" fmla="*/ 974957 w 974957"/>
              <a:gd name="connsiteY2-258" fmla="*/ 0 h 749069"/>
              <a:gd name="connsiteX0-259" fmla="*/ 0 w 984767"/>
              <a:gd name="connsiteY0-260" fmla="*/ 722023 h 722023"/>
              <a:gd name="connsiteX1-261" fmla="*/ 363798 w 984767"/>
              <a:gd name="connsiteY1-262" fmla="*/ 218027 h 722023"/>
              <a:gd name="connsiteX2-263" fmla="*/ 984767 w 984767"/>
              <a:gd name="connsiteY2-264" fmla="*/ 0 h 722023"/>
              <a:gd name="connsiteX0-265" fmla="*/ 0 w 984767"/>
              <a:gd name="connsiteY0-266" fmla="*/ 722023 h 722023"/>
              <a:gd name="connsiteX1-267" fmla="*/ 363798 w 984767"/>
              <a:gd name="connsiteY1-268" fmla="*/ 218027 h 722023"/>
              <a:gd name="connsiteX2-269" fmla="*/ 984767 w 984767"/>
              <a:gd name="connsiteY2-270" fmla="*/ 0 h 722023"/>
              <a:gd name="connsiteX0-271" fmla="*/ 0 w 1004386"/>
              <a:gd name="connsiteY0-272" fmla="*/ 722023 h 722023"/>
              <a:gd name="connsiteX1-273" fmla="*/ 383417 w 1004386"/>
              <a:gd name="connsiteY1-274" fmla="*/ 218027 h 722023"/>
              <a:gd name="connsiteX2-275" fmla="*/ 1004386 w 1004386"/>
              <a:gd name="connsiteY2-276" fmla="*/ 0 h 722023"/>
              <a:gd name="connsiteX0-277" fmla="*/ 0 w 1004386"/>
              <a:gd name="connsiteY0-278" fmla="*/ 722023 h 722023"/>
              <a:gd name="connsiteX1-279" fmla="*/ 383417 w 1004386"/>
              <a:gd name="connsiteY1-280" fmla="*/ 218027 h 722023"/>
              <a:gd name="connsiteX2-281" fmla="*/ 1004386 w 1004386"/>
              <a:gd name="connsiteY2-282" fmla="*/ 0 h 722023"/>
            </a:gdLst>
            <a:ahLst/>
            <a:cxnLst>
              <a:cxn ang="0">
                <a:pos x="connsiteX0-1" y="connsiteY0-2"/>
              </a:cxn>
              <a:cxn ang="0">
                <a:pos x="connsiteX1-3" y="connsiteY1-4"/>
              </a:cxn>
              <a:cxn ang="0">
                <a:pos x="connsiteX2-5" y="connsiteY2-6"/>
              </a:cxn>
            </a:cxnLst>
            <a:rect l="l" t="t" r="r" b="b"/>
            <a:pathLst>
              <a:path w="1004386" h="722023">
                <a:moveTo>
                  <a:pt x="0" y="722023"/>
                </a:moveTo>
                <a:cubicBezTo>
                  <a:pt x="83962" y="513662"/>
                  <a:pt x="221793" y="342274"/>
                  <a:pt x="383417" y="218027"/>
                </a:cubicBezTo>
                <a:cubicBezTo>
                  <a:pt x="570245" y="70172"/>
                  <a:pt x="779441" y="21076"/>
                  <a:pt x="1004386" y="0"/>
                </a:cubicBezTo>
              </a:path>
            </a:pathLst>
          </a:custGeom>
          <a:noFill/>
          <a:ln w="19050">
            <a:solidFill>
              <a:schemeClr val="tx1">
                <a:lumMod val="50000"/>
                <a:lumOff val="50000"/>
              </a:schemeClr>
            </a:solidFill>
            <a:prstDash val="sysDot"/>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TextBox 6"/>
          <p:cNvSpPr txBox="1">
            <a:spLocks noChangeArrowheads="1"/>
          </p:cNvSpPr>
          <p:nvPr/>
        </p:nvSpPr>
        <p:spPr bwMode="auto">
          <a:xfrm>
            <a:off x="1845093" y="3598401"/>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Agency FB" panose="020B0503020202020204" pitchFamily="34" charset="0"/>
                <a:cs typeface="+mn-ea"/>
              </a:rPr>
              <a:t>01</a:t>
            </a:r>
            <a:endParaRPr kumimoji="0" lang="zh-CN" u="none" strike="noStrike" cap="none" normalizeH="0" baseline="0" dirty="0">
              <a:ln>
                <a:noFill/>
              </a:ln>
              <a:solidFill>
                <a:schemeClr val="tx1">
                  <a:lumMod val="50000"/>
                  <a:lumOff val="50000"/>
                </a:schemeClr>
              </a:solidFill>
              <a:effectLst/>
              <a:latin typeface="Agency FB" panose="020B0503020202020204" pitchFamily="34" charset="0"/>
              <a:cs typeface="+mn-ea"/>
            </a:endParaRPr>
          </a:p>
        </p:txBody>
      </p:sp>
      <p:sp>
        <p:nvSpPr>
          <p:cNvPr id="68" name="TextBox 6"/>
          <p:cNvSpPr txBox="1">
            <a:spLocks noChangeArrowheads="1"/>
          </p:cNvSpPr>
          <p:nvPr/>
        </p:nvSpPr>
        <p:spPr bwMode="auto">
          <a:xfrm>
            <a:off x="2357422" y="1643056"/>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Agency FB" panose="020B0503020202020204" pitchFamily="34" charset="0"/>
                <a:cs typeface="+mn-ea"/>
              </a:rPr>
              <a:t>02</a:t>
            </a:r>
            <a:endParaRPr kumimoji="0" lang="zh-CN" u="none" strike="noStrike" cap="none" normalizeH="0" baseline="0" dirty="0">
              <a:ln>
                <a:noFill/>
              </a:ln>
              <a:solidFill>
                <a:schemeClr val="tx1">
                  <a:lumMod val="50000"/>
                  <a:lumOff val="50000"/>
                </a:schemeClr>
              </a:solidFill>
              <a:effectLst/>
              <a:latin typeface="Agency FB" panose="020B0503020202020204" pitchFamily="34" charset="0"/>
              <a:cs typeface="+mn-ea"/>
            </a:endParaRPr>
          </a:p>
        </p:txBody>
      </p:sp>
      <p:sp>
        <p:nvSpPr>
          <p:cNvPr id="69" name="TextBox 6"/>
          <p:cNvSpPr txBox="1">
            <a:spLocks noChangeArrowheads="1"/>
          </p:cNvSpPr>
          <p:nvPr/>
        </p:nvSpPr>
        <p:spPr bwMode="auto">
          <a:xfrm>
            <a:off x="4202132" y="3224199"/>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Agency FB" panose="020B0503020202020204" pitchFamily="34" charset="0"/>
                <a:cs typeface="+mn-ea"/>
              </a:rPr>
              <a:t>03</a:t>
            </a:r>
            <a:endParaRPr kumimoji="0" lang="zh-CN" u="none" strike="noStrike" cap="none" normalizeH="0" baseline="0" dirty="0">
              <a:ln>
                <a:noFill/>
              </a:ln>
              <a:solidFill>
                <a:schemeClr val="tx1">
                  <a:lumMod val="50000"/>
                  <a:lumOff val="50000"/>
                </a:schemeClr>
              </a:solidFill>
              <a:effectLst/>
              <a:latin typeface="Agency FB" panose="020B0503020202020204" pitchFamily="34" charset="0"/>
              <a:cs typeface="+mn-ea"/>
            </a:endParaRPr>
          </a:p>
        </p:txBody>
      </p:sp>
      <p:sp>
        <p:nvSpPr>
          <p:cNvPr id="70" name="TextBox 6"/>
          <p:cNvSpPr txBox="1">
            <a:spLocks noChangeArrowheads="1"/>
          </p:cNvSpPr>
          <p:nvPr/>
        </p:nvSpPr>
        <p:spPr bwMode="auto">
          <a:xfrm>
            <a:off x="6023575" y="1876375"/>
            <a:ext cx="442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a:ln>
                  <a:noFill/>
                </a:ln>
                <a:solidFill>
                  <a:schemeClr val="tx1">
                    <a:lumMod val="50000"/>
                    <a:lumOff val="50000"/>
                  </a:schemeClr>
                </a:solidFill>
                <a:effectLst/>
                <a:latin typeface="Agency FB" panose="020B0503020202020204" pitchFamily="34" charset="0"/>
                <a:cs typeface="+mn-ea"/>
              </a:rPr>
              <a:t>04</a:t>
            </a:r>
            <a:endParaRPr kumimoji="0" lang="zh-CN" u="none" strike="noStrike" cap="none" normalizeH="0" baseline="0" dirty="0">
              <a:ln>
                <a:noFill/>
              </a:ln>
              <a:solidFill>
                <a:schemeClr val="tx1">
                  <a:lumMod val="50000"/>
                  <a:lumOff val="50000"/>
                </a:schemeClr>
              </a:solidFill>
              <a:effectLst/>
              <a:latin typeface="Agency FB" panose="020B0503020202020204" pitchFamily="34" charset="0"/>
              <a:cs typeface="+mn-ea"/>
            </a:endParaRPr>
          </a:p>
        </p:txBody>
      </p:sp>
      <p:sp>
        <p:nvSpPr>
          <p:cNvPr id="97" name="TextBox 37"/>
          <p:cNvSpPr txBox="1"/>
          <p:nvPr/>
        </p:nvSpPr>
        <p:spPr>
          <a:xfrm>
            <a:off x="3857620" y="714362"/>
            <a:ext cx="1772740" cy="583565"/>
          </a:xfrm>
          <a:prstGeom prst="rect">
            <a:avLst/>
          </a:prstGeom>
          <a:noFill/>
        </p:spPr>
        <p:txBody>
          <a:bodyPr wrap="square" rtlCol="0">
            <a:spAutoFit/>
          </a:bodyPr>
          <a:lstStyle/>
          <a:p>
            <a:r>
              <a:rPr lang="zh-CN" altLang="en-US" sz="1600" dirty="0" smtClean="0">
                <a:latin typeface="微软雅黑 Light" panose="020B0502040204020203" pitchFamily="34" charset="-122"/>
                <a:ea typeface="微软雅黑 Light" panose="020B0502040204020203" pitchFamily="34" charset="-122"/>
              </a:rPr>
              <a:t>生产厂区面积</a:t>
            </a:r>
            <a:endParaRPr lang="en-US" altLang="zh-CN" sz="1600" dirty="0" smtClean="0">
              <a:latin typeface="微软雅黑 Light" panose="020B0502040204020203" pitchFamily="34" charset="-122"/>
              <a:ea typeface="微软雅黑 Light" panose="020B0502040204020203" pitchFamily="34" charset="-122"/>
            </a:endParaRPr>
          </a:p>
          <a:p>
            <a:r>
              <a:rPr lang="zh-CN" altLang="en-US" sz="1600" dirty="0" smtClean="0">
                <a:latin typeface="微软雅黑 Light" panose="020B0502040204020203" pitchFamily="34" charset="-122"/>
                <a:ea typeface="微软雅黑 Light" panose="020B0502040204020203" pitchFamily="34" charset="-122"/>
              </a:rPr>
              <a:t>一万五千余平方</a:t>
            </a:r>
            <a:endParaRPr lang="zh-CN" altLang="en-US" sz="1600" spc="-150" dirty="0">
              <a:solidFill>
                <a:srgbClr val="6D6F71"/>
              </a:solidFill>
              <a:latin typeface="微软雅黑 Light" panose="020B0502040204020203" pitchFamily="34" charset="-122"/>
              <a:ea typeface="微软雅黑 Light" panose="020B0502040204020203" pitchFamily="34" charset="-122"/>
              <a:cs typeface="+mn-ea"/>
            </a:endParaRPr>
          </a:p>
        </p:txBody>
      </p:sp>
      <p:sp>
        <p:nvSpPr>
          <p:cNvPr id="98" name="TextBox 37"/>
          <p:cNvSpPr txBox="1"/>
          <p:nvPr/>
        </p:nvSpPr>
        <p:spPr>
          <a:xfrm>
            <a:off x="4500562" y="4071948"/>
            <a:ext cx="1772740" cy="584775"/>
          </a:xfrm>
          <a:prstGeom prst="rect">
            <a:avLst/>
          </a:prstGeom>
          <a:noFill/>
        </p:spPr>
        <p:txBody>
          <a:bodyPr wrap="square" rtlCol="0">
            <a:spAutoFit/>
          </a:bodyPr>
          <a:lstStyle/>
          <a:p>
            <a:r>
              <a:rPr lang="zh-CN" altLang="en-US" sz="1600" dirty="0" smtClean="0">
                <a:latin typeface="微软雅黑 Light" panose="020B0502040204020203" pitchFamily="34" charset="-122"/>
                <a:ea typeface="微软雅黑 Light" panose="020B0502040204020203" pitchFamily="34" charset="-122"/>
              </a:rPr>
              <a:t>各类</a:t>
            </a:r>
            <a:r>
              <a:rPr lang="zh-CN" altLang="en-US" sz="1600" smtClean="0">
                <a:latin typeface="微软雅黑 Light" panose="020B0502040204020203" pitchFamily="34" charset="-122"/>
                <a:ea typeface="微软雅黑 Light" panose="020B0502040204020203" pitchFamily="34" charset="-122"/>
              </a:rPr>
              <a:t>制造加工设备七十</a:t>
            </a:r>
            <a:r>
              <a:rPr lang="zh-CN" altLang="en-US" sz="1600" dirty="0" smtClean="0">
                <a:latin typeface="微软雅黑 Light" panose="020B0502040204020203" pitchFamily="34" charset="-122"/>
                <a:ea typeface="微软雅黑 Light" panose="020B0502040204020203" pitchFamily="34" charset="-122"/>
              </a:rPr>
              <a:t>余台</a:t>
            </a:r>
            <a:endParaRPr lang="zh-CN" altLang="en-US" sz="1600" spc="-150" dirty="0">
              <a:solidFill>
                <a:srgbClr val="6D6F71"/>
              </a:solidFill>
              <a:latin typeface="微软雅黑 Light" panose="020B0502040204020203" pitchFamily="34" charset="-122"/>
              <a:ea typeface="微软雅黑 Light" panose="020B0502040204020203" pitchFamily="34" charset="-122"/>
              <a:cs typeface="+mn-ea"/>
            </a:endParaRPr>
          </a:p>
        </p:txBody>
      </p:sp>
      <p:sp>
        <p:nvSpPr>
          <p:cNvPr id="99" name="TextBox 37"/>
          <p:cNvSpPr txBox="1"/>
          <p:nvPr/>
        </p:nvSpPr>
        <p:spPr>
          <a:xfrm>
            <a:off x="6929454" y="1000114"/>
            <a:ext cx="1857388" cy="829945"/>
          </a:xfrm>
          <a:prstGeom prst="rect">
            <a:avLst/>
          </a:prstGeom>
          <a:noFill/>
        </p:spPr>
        <p:txBody>
          <a:bodyPr wrap="square" rtlCol="0">
            <a:spAutoFit/>
          </a:bodyPr>
          <a:lstStyle/>
          <a:p>
            <a:r>
              <a:rPr lang="zh-CN" altLang="en-US" sz="1600" dirty="0" smtClean="0">
                <a:latin typeface="微软雅黑 Light" panose="020B0502040204020203" pitchFamily="34" charset="-122"/>
                <a:ea typeface="微软雅黑 Light" panose="020B0502040204020203" pitchFamily="34" charset="-122"/>
              </a:rPr>
              <a:t>员工</a:t>
            </a:r>
            <a:r>
              <a:rPr lang="en-US" sz="1600" dirty="0" smtClean="0">
                <a:latin typeface="微软雅黑 Light" panose="020B0502040204020203" pitchFamily="34" charset="-122"/>
                <a:ea typeface="微软雅黑 Light" panose="020B0502040204020203" pitchFamily="34" charset="-122"/>
              </a:rPr>
              <a:t>130</a:t>
            </a:r>
            <a:r>
              <a:rPr lang="zh-CN" altLang="en-US" sz="1600" dirty="0" smtClean="0">
                <a:latin typeface="微软雅黑 Light" panose="020B0502040204020203" pitchFamily="34" charset="-122"/>
                <a:ea typeface="微软雅黑 Light" panose="020B0502040204020203" pitchFamily="34" charset="-122"/>
              </a:rPr>
              <a:t>余人</a:t>
            </a:r>
            <a:endParaRPr lang="en-US" altLang="zh-CN" sz="1600" dirty="0" smtClean="0">
              <a:latin typeface="微软雅黑 Light" panose="020B0502040204020203" pitchFamily="34" charset="-122"/>
              <a:ea typeface="微软雅黑 Light" panose="020B0502040204020203" pitchFamily="34" charset="-122"/>
            </a:endParaRPr>
          </a:p>
          <a:p>
            <a:r>
              <a:rPr lang="zh-CN" altLang="en-US" sz="1600" dirty="0" smtClean="0">
                <a:latin typeface="微软雅黑 Light" panose="020B0502040204020203" pitchFamily="34" charset="-122"/>
                <a:ea typeface="微软雅黑 Light" panose="020B0502040204020203" pitchFamily="34" charset="-122"/>
              </a:rPr>
              <a:t>专业技术人员</a:t>
            </a:r>
            <a:r>
              <a:rPr lang="en-US" altLang="zh-CN" sz="1600" dirty="0" smtClean="0">
                <a:latin typeface="微软雅黑 Light" panose="020B0502040204020203" pitchFamily="34" charset="-122"/>
                <a:ea typeface="微软雅黑 Light" panose="020B0502040204020203" pitchFamily="34" charset="-122"/>
              </a:rPr>
              <a:t>18</a:t>
            </a:r>
            <a:r>
              <a:rPr lang="zh-CN" altLang="en-US" sz="1600" dirty="0" smtClean="0">
                <a:latin typeface="微软雅黑 Light" panose="020B0502040204020203" pitchFamily="34" charset="-122"/>
                <a:ea typeface="微软雅黑 Light" panose="020B0502040204020203" pitchFamily="34" charset="-122"/>
              </a:rPr>
              <a:t>名高级工程师</a:t>
            </a:r>
            <a:r>
              <a:rPr lang="en-US" sz="1600" dirty="0" smtClean="0">
                <a:latin typeface="微软雅黑 Light" panose="020B0502040204020203" pitchFamily="34" charset="-122"/>
                <a:ea typeface="微软雅黑 Light" panose="020B0502040204020203" pitchFamily="34" charset="-122"/>
              </a:rPr>
              <a:t>4</a:t>
            </a:r>
            <a:r>
              <a:rPr lang="zh-CN" altLang="en-US" sz="1600" dirty="0" smtClean="0">
                <a:latin typeface="微软雅黑 Light" panose="020B0502040204020203" pitchFamily="34" charset="-122"/>
                <a:ea typeface="微软雅黑 Light" panose="020B0502040204020203" pitchFamily="34" charset="-122"/>
              </a:rPr>
              <a:t>名</a:t>
            </a:r>
            <a:endParaRPr lang="zh-CN" altLang="en-US" sz="1600" spc="-150" dirty="0">
              <a:solidFill>
                <a:srgbClr val="6D6F71"/>
              </a:solidFill>
              <a:latin typeface="微软雅黑 Light" panose="020B0502040204020203" pitchFamily="34" charset="-122"/>
              <a:ea typeface="微软雅黑 Light" panose="020B0502040204020203" pitchFamily="34" charset="-122"/>
              <a:cs typeface="+mn-ea"/>
            </a:endParaRPr>
          </a:p>
        </p:txBody>
      </p:sp>
      <p:sp>
        <p:nvSpPr>
          <p:cNvPr id="101" name="TextBox 37"/>
          <p:cNvSpPr txBox="1"/>
          <p:nvPr/>
        </p:nvSpPr>
        <p:spPr>
          <a:xfrm>
            <a:off x="921468" y="3888010"/>
            <a:ext cx="1772740" cy="584775"/>
          </a:xfrm>
          <a:prstGeom prst="rect">
            <a:avLst/>
          </a:prstGeom>
          <a:noFill/>
        </p:spPr>
        <p:txBody>
          <a:bodyPr wrap="square" rtlCol="0">
            <a:spAutoFit/>
          </a:bodyPr>
          <a:lstStyle/>
          <a:p>
            <a:r>
              <a:rPr lang="zh-CN" altLang="en-US" sz="1600" dirty="0" smtClean="0">
                <a:latin typeface="微软雅黑 Light" panose="020B0502040204020203" pitchFamily="34" charset="-122"/>
                <a:ea typeface="微软雅黑 Light" panose="020B0502040204020203" pitchFamily="34" charset="-122"/>
              </a:rPr>
              <a:t>办公面积两千余平方米</a:t>
            </a:r>
            <a:endParaRPr lang="zh-CN" altLang="en-US" sz="1600" spc="-150" dirty="0">
              <a:solidFill>
                <a:srgbClr val="6D6F71"/>
              </a:solidFill>
              <a:latin typeface="微软雅黑 Light" panose="020B0502040204020203" pitchFamily="34" charset="-122"/>
              <a:ea typeface="微软雅黑 Light" panose="020B0502040204020203" pitchFamily="34" charset="-122"/>
              <a:cs typeface="+mn-ea"/>
            </a:endParaRPr>
          </a:p>
        </p:txBody>
      </p:sp>
      <p:sp>
        <p:nvSpPr>
          <p:cNvPr id="9" name="文本框 8"/>
          <p:cNvSpPr txBox="1"/>
          <p:nvPr/>
        </p:nvSpPr>
        <p:spPr>
          <a:xfrm>
            <a:off x="6506845" y="4657090"/>
            <a:ext cx="264985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500034" y="1496348"/>
            <a:ext cx="2804120" cy="2122805"/>
          </a:xfrm>
          <a:prstGeom prst="rect">
            <a:avLst/>
          </a:prstGeom>
          <a:noFill/>
        </p:spPr>
        <p:txBody>
          <a:bodyPr wrap="square">
            <a:spAutoFit/>
          </a:bodyPr>
          <a:lstStyle>
            <a:defPPr>
              <a:defRPr lang="zh-CN"/>
            </a:defPPr>
            <a:lvl1pPr algn="just" fontAlgn="auto">
              <a:lnSpc>
                <a:spcPct val="150000"/>
              </a:lnSpc>
              <a:spcBef>
                <a:spcPts val="0"/>
              </a:spcBef>
              <a:spcAft>
                <a:spcPts val="0"/>
              </a:spcAft>
              <a:defRPr sz="1100" spc="200">
                <a:solidFill>
                  <a:schemeClr val="tx1">
                    <a:lumMod val="65000"/>
                    <a:lumOff val="35000"/>
                  </a:schemeClr>
                </a:solidFill>
                <a:latin typeface="微软雅黑" panose="020B0503020204020204" pitchFamily="34" charset="-122"/>
                <a:ea typeface="微软雅黑" panose="020B0503020204020204" pitchFamily="34" charset="-122"/>
              </a:defRPr>
            </a:lvl1pPr>
          </a:lstStyle>
          <a:p>
            <a:endParaRPr lang="en-US" dirty="0" smtClean="0"/>
          </a:p>
          <a:p>
            <a:r>
              <a:rPr lang="zh-CN" altLang="en-US" dirty="0" smtClean="0"/>
              <a:t>    近几年，我公司针对烟气（煤炭燃烧）湿法脱硫工艺中对石膏浆液的脱水过程存在的种种问题和不足，开发出了一款具有自主知识产权、自主创新技术、特点突出的新一代石膏浆液专用的脱水产品</a:t>
            </a:r>
            <a:r>
              <a:rPr lang="en-US" altLang="zh-CN" dirty="0" smtClean="0"/>
              <a:t>—</a:t>
            </a:r>
            <a:r>
              <a:rPr lang="zh-CN" altLang="en-US" dirty="0" smtClean="0"/>
              <a:t>高效圆盘滤布脱水机。</a:t>
            </a:r>
            <a:endParaRPr lang="zh-CN" altLang="en-US" dirty="0"/>
          </a:p>
        </p:txBody>
      </p:sp>
      <p:cxnSp>
        <p:nvCxnSpPr>
          <p:cNvPr id="21" name="直接连接符 20"/>
          <p:cNvCxnSpPr/>
          <p:nvPr/>
        </p:nvCxnSpPr>
        <p:spPr>
          <a:xfrm>
            <a:off x="8547892" y="1697638"/>
            <a:ext cx="0" cy="3834650"/>
          </a:xfrm>
          <a:prstGeom prst="line">
            <a:avLst/>
          </a:prstGeom>
          <a:ln>
            <a:solidFill>
              <a:srgbClr val="0A9C9C"/>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467455" y="4726880"/>
            <a:ext cx="567654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组合 28"/>
          <p:cNvGrpSpPr/>
          <p:nvPr/>
        </p:nvGrpSpPr>
        <p:grpSpPr>
          <a:xfrm>
            <a:off x="543205" y="1131590"/>
            <a:ext cx="1906116" cy="478498"/>
            <a:chOff x="543205" y="1131590"/>
            <a:chExt cx="1906116" cy="478498"/>
          </a:xfrm>
        </p:grpSpPr>
        <p:grpSp>
          <p:nvGrpSpPr>
            <p:cNvPr id="6" name="组合 10"/>
            <p:cNvGrpSpPr/>
            <p:nvPr/>
          </p:nvGrpSpPr>
          <p:grpSpPr>
            <a:xfrm>
              <a:off x="543205" y="1131590"/>
              <a:ext cx="1906116" cy="478498"/>
              <a:chOff x="255712" y="1081995"/>
              <a:chExt cx="1906116" cy="478498"/>
            </a:xfrm>
          </p:grpSpPr>
          <p:sp>
            <p:nvSpPr>
              <p:cNvPr id="12" name="矩形 11"/>
              <p:cNvSpPr/>
              <p:nvPr/>
            </p:nvSpPr>
            <p:spPr bwMode="auto">
              <a:xfrm>
                <a:off x="255712" y="1081995"/>
                <a:ext cx="1261884"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b="1" spc="300" dirty="0" smtClean="0">
                    <a:latin typeface="微软雅黑" panose="020B0503020204020204" pitchFamily="34" charset="-122"/>
                    <a:ea typeface="微软雅黑" panose="020B0503020204020204" pitchFamily="34" charset="-122"/>
                  </a:rPr>
                  <a:t>设备介绍</a:t>
                </a:r>
                <a:endParaRPr lang="zh-CN" altLang="en-US" b="1" spc="300" dirty="0">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255712" y="1345049"/>
                <a:ext cx="19061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sz="800" dirty="0" smtClean="0"/>
                  <a:t>equipment introduction</a:t>
                </a:r>
                <a:endParaRPr lang="zh-CN" altLang="en-US" sz="800" dirty="0">
                  <a:latin typeface="Arial" panose="020B0604020202020204" pitchFamily="34" charset="0"/>
                  <a:ea typeface="微软雅黑" panose="020B0503020204020204" pitchFamily="34" charset="-122"/>
                </a:endParaRPr>
              </a:p>
            </p:txBody>
          </p:sp>
        </p:grpSp>
        <p:grpSp>
          <p:nvGrpSpPr>
            <p:cNvPr id="7" name="组合 29"/>
            <p:cNvGrpSpPr/>
            <p:nvPr/>
          </p:nvGrpSpPr>
          <p:grpSpPr bwMode="auto">
            <a:xfrm>
              <a:off x="1724227" y="1246406"/>
              <a:ext cx="153933" cy="155145"/>
              <a:chOff x="966269" y="3388659"/>
              <a:chExt cx="201146" cy="203703"/>
            </a:xfrm>
          </p:grpSpPr>
          <p:sp>
            <p:nvSpPr>
              <p:cNvPr id="31" name="等腰三角形 30"/>
              <p:cNvSpPr/>
              <p:nvPr/>
            </p:nvSpPr>
            <p:spPr>
              <a:xfrm rot="5400000">
                <a:off x="1022008" y="3446955"/>
                <a:ext cx="203703" cy="87110"/>
              </a:xfrm>
              <a:prstGeom prst="triangle">
                <a:avLst/>
              </a:prstGeom>
              <a:solidFill>
                <a:srgbClr val="0A9C9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等腰三角形 31"/>
              <p:cNvSpPr/>
              <p:nvPr/>
            </p:nvSpPr>
            <p:spPr>
              <a:xfrm rot="5400000">
                <a:off x="907973" y="3446955"/>
                <a:ext cx="203703" cy="87110"/>
              </a:xfrm>
              <a:prstGeom prst="triangle">
                <a:avLst/>
              </a:prstGeom>
              <a:solidFill>
                <a:srgbClr val="0A9C9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sp>
        <p:nvSpPr>
          <p:cNvPr id="17" name="矩形 16"/>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C:\Users\zblp\AppData\Roaming\Tencent\Users\17741912\QQ\WinTemp\RichOle\7SZ3LBNDBKLF2_9@8{IC``N.png"/>
          <p:cNvPicPr/>
          <p:nvPr/>
        </p:nvPicPr>
        <p:blipFill>
          <a:blip r:embed="rId1">
            <a:extLst>
              <a:ext uri="{28A0092B-C50C-407E-A947-70E740481C1C}">
                <a14:useLocalDpi xmlns:a14="http://schemas.microsoft.com/office/drawing/2010/main" val="0"/>
              </a:ext>
            </a:extLst>
          </a:blip>
          <a:srcRect/>
          <a:stretch>
            <a:fillRect/>
          </a:stretch>
        </p:blipFill>
        <p:spPr bwMode="auto">
          <a:xfrm>
            <a:off x="3851904" y="1635118"/>
            <a:ext cx="4643470" cy="3014446"/>
          </a:xfrm>
          <a:prstGeom prst="rect">
            <a:avLst/>
          </a:prstGeom>
          <a:noFill/>
          <a:ln>
            <a:noFill/>
          </a:ln>
        </p:spPr>
      </p:pic>
      <p:sp>
        <p:nvSpPr>
          <p:cNvPr id="9" name="文本框 8"/>
          <p:cNvSpPr txBox="1"/>
          <p:nvPr/>
        </p:nvSpPr>
        <p:spPr>
          <a:xfrm>
            <a:off x="6339840" y="4779645"/>
            <a:ext cx="264985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down)">
                                      <p:cBhvr>
                                        <p:cTn id="12" dur="500"/>
                                        <p:tgtEl>
                                          <p:spTgt spid="15"/>
                                        </p:tgtEl>
                                      </p:cBhvr>
                                    </p:animEffect>
                                  </p:childTnLst>
                                </p:cTn>
                              </p:par>
                              <p:par>
                                <p:cTn id="13" presetID="2" presetClass="entr" presetSubtype="4" fill="hold" nodeType="withEffect">
                                  <p:stCondLst>
                                    <p:cond delay="1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1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79705" y="87630"/>
            <a:ext cx="205803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工作原理</a:t>
            </a:r>
            <a:endParaRPr lang="zh-CN" altLang="en-US" sz="2000" dirty="0">
              <a:effectLst>
                <a:outerShdw blurRad="50800" dist="38100" dir="5400000" algn="t" rotWithShape="0">
                  <a:prstClr val="black">
                    <a:alpha val="40000"/>
                  </a:prstClr>
                </a:outerShdw>
              </a:effectLst>
            </a:endParaRPr>
          </a:p>
        </p:txBody>
      </p:sp>
      <p:grpSp>
        <p:nvGrpSpPr>
          <p:cNvPr id="5" name="组合 23"/>
          <p:cNvGrpSpPr/>
          <p:nvPr/>
        </p:nvGrpSpPr>
        <p:grpSpPr>
          <a:xfrm>
            <a:off x="4572000" y="1071552"/>
            <a:ext cx="4357718" cy="3786214"/>
            <a:chOff x="2291023" y="856283"/>
            <a:chExt cx="6852977" cy="4287217"/>
          </a:xfrm>
        </p:grpSpPr>
        <p:sp>
          <p:nvSpPr>
            <p:cNvPr id="7" name="矩形 6"/>
            <p:cNvSpPr/>
            <p:nvPr/>
          </p:nvSpPr>
          <p:spPr>
            <a:xfrm>
              <a:off x="2291023" y="856283"/>
              <a:ext cx="6852977" cy="4287217"/>
            </a:xfrm>
            <a:prstGeom prst="rect">
              <a:avLst/>
            </a:prstGeom>
            <a:solidFill>
              <a:srgbClr val="0A9C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768851" y="1965946"/>
              <a:ext cx="3648290" cy="2922389"/>
              <a:chOff x="339850" y="957094"/>
              <a:chExt cx="3648290" cy="2922389"/>
            </a:xfrm>
          </p:grpSpPr>
          <p:sp>
            <p:nvSpPr>
              <p:cNvPr id="14" name="TextBox 13"/>
              <p:cNvSpPr txBox="1"/>
              <p:nvPr/>
            </p:nvSpPr>
            <p:spPr bwMode="auto">
              <a:xfrm>
                <a:off x="439861" y="2901781"/>
                <a:ext cx="268503" cy="307777"/>
              </a:xfrm>
              <a:prstGeom prst="rect">
                <a:avLst/>
              </a:prstGeom>
              <a:noFill/>
            </p:spPr>
            <p:txBody>
              <a:bodyPr wrap="none">
                <a:spAutoFit/>
              </a:bodyPr>
              <a:lstStyle/>
              <a:p>
                <a:pPr fontAlgn="auto">
                  <a:spcBef>
                    <a:spcPts val="0"/>
                  </a:spcBef>
                  <a:spcAft>
                    <a:spcPts val="0"/>
                  </a:spcAft>
                  <a:defRPr/>
                </a:pPr>
                <a:endParaRPr lang="zh-CN" altLang="en-US" sz="1400" spc="300" dirty="0">
                  <a:solidFill>
                    <a:srgbClr val="284848"/>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TextBox 14"/>
              <p:cNvSpPr txBox="1"/>
              <p:nvPr/>
            </p:nvSpPr>
            <p:spPr bwMode="auto">
              <a:xfrm>
                <a:off x="339850" y="3571706"/>
                <a:ext cx="268501" cy="307777"/>
              </a:xfrm>
              <a:prstGeom prst="rect">
                <a:avLst/>
              </a:prstGeom>
              <a:noFill/>
            </p:spPr>
            <p:txBody>
              <a:bodyPr wrap="none">
                <a:spAutoFit/>
              </a:bodyPr>
              <a:lstStyle>
                <a:defPPr>
                  <a:defRPr lang="zh-CN"/>
                </a:defPPr>
                <a:lvl1pPr algn="ctr" fontAlgn="auto">
                  <a:spcBef>
                    <a:spcPts val="0"/>
                  </a:spcBef>
                  <a:spcAft>
                    <a:spcPts val="0"/>
                  </a:spcAft>
                  <a:defRPr sz="14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pPr>
                  <a:defRPr/>
                </a:pPr>
                <a:endParaRPr lang="zh-CN" altLang="en-US" dirty="0">
                  <a:solidFill>
                    <a:prstClr val="black">
                      <a:lumMod val="95000"/>
                      <a:lumOff val="5000"/>
                    </a:prstClr>
                  </a:solidFill>
                </a:endParaRPr>
              </a:p>
            </p:txBody>
          </p:sp>
          <p:sp>
            <p:nvSpPr>
              <p:cNvPr id="16" name="TextBox 15"/>
              <p:cNvSpPr txBox="1"/>
              <p:nvPr/>
            </p:nvSpPr>
            <p:spPr bwMode="auto">
              <a:xfrm>
                <a:off x="1109787" y="3571706"/>
                <a:ext cx="268501" cy="307777"/>
              </a:xfrm>
              <a:prstGeom prst="rect">
                <a:avLst/>
              </a:prstGeom>
              <a:noFill/>
            </p:spPr>
            <p:txBody>
              <a:bodyPr wrap="none">
                <a:spAutoFit/>
              </a:bodyPr>
              <a:lstStyle>
                <a:defPPr>
                  <a:defRPr lang="zh-CN"/>
                </a:defPPr>
                <a:lvl1pPr algn="ctr" fontAlgn="auto">
                  <a:spcBef>
                    <a:spcPts val="0"/>
                  </a:spcBef>
                  <a:spcAft>
                    <a:spcPts val="0"/>
                  </a:spcAft>
                  <a:defRPr sz="14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a:defRPr/>
                </a:pPr>
                <a:endParaRPr lang="zh-CN" altLang="en-US" dirty="0">
                  <a:solidFill>
                    <a:prstClr val="black">
                      <a:lumMod val="95000"/>
                      <a:lumOff val="5000"/>
                    </a:prstClr>
                  </a:solidFill>
                </a:endParaRPr>
              </a:p>
            </p:txBody>
          </p:sp>
          <p:sp>
            <p:nvSpPr>
              <p:cNvPr id="17" name="TextBox 16"/>
              <p:cNvSpPr txBox="1"/>
              <p:nvPr/>
            </p:nvSpPr>
            <p:spPr bwMode="auto">
              <a:xfrm>
                <a:off x="1922588" y="3571706"/>
                <a:ext cx="268503" cy="307777"/>
              </a:xfrm>
              <a:prstGeom prst="rect">
                <a:avLst/>
              </a:prstGeom>
              <a:noFill/>
            </p:spPr>
            <p:txBody>
              <a:bodyPr wrap="none">
                <a:spAutoFit/>
              </a:bodyPr>
              <a:lstStyle/>
              <a:p>
                <a:pPr fontAlgn="auto">
                  <a:spcBef>
                    <a:spcPts val="0"/>
                  </a:spcBef>
                  <a:spcAft>
                    <a:spcPts val="0"/>
                  </a:spcAft>
                  <a:defRPr/>
                </a:pPr>
                <a:endParaRPr lang="zh-CN" altLang="en-US" sz="1400" spc="300" dirty="0">
                  <a:solidFill>
                    <a:prstClr val="black">
                      <a:lumMod val="95000"/>
                      <a:lumOff val="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TextBox 17"/>
              <p:cNvSpPr txBox="1"/>
              <p:nvPr/>
            </p:nvSpPr>
            <p:spPr bwMode="auto">
              <a:xfrm>
                <a:off x="2763962" y="3571706"/>
                <a:ext cx="268501" cy="307777"/>
              </a:xfrm>
              <a:prstGeom prst="rect">
                <a:avLst/>
              </a:prstGeom>
              <a:noFill/>
            </p:spPr>
            <p:txBody>
              <a:bodyPr wrap="none">
                <a:spAutoFit/>
              </a:bodyPr>
              <a:lstStyle>
                <a:defPPr>
                  <a:defRPr lang="zh-CN"/>
                </a:defPPr>
                <a:lvl1pPr algn="ctr" fontAlgn="auto">
                  <a:spcBef>
                    <a:spcPts val="0"/>
                  </a:spcBef>
                  <a:spcAft>
                    <a:spcPts val="0"/>
                  </a:spcAft>
                  <a:defRPr sz="14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pPr>
                  <a:defRPr/>
                </a:pPr>
                <a:endParaRPr lang="zh-CN" altLang="en-US" dirty="0">
                  <a:solidFill>
                    <a:prstClr val="black">
                      <a:lumMod val="95000"/>
                      <a:lumOff val="5000"/>
                    </a:prstClr>
                  </a:solidFill>
                </a:endParaRPr>
              </a:p>
            </p:txBody>
          </p:sp>
          <p:sp>
            <p:nvSpPr>
              <p:cNvPr id="19" name="TextBox 18"/>
              <p:cNvSpPr txBox="1"/>
              <p:nvPr/>
            </p:nvSpPr>
            <p:spPr bwMode="auto">
              <a:xfrm>
                <a:off x="3619626" y="3571706"/>
                <a:ext cx="268501" cy="307777"/>
              </a:xfrm>
              <a:prstGeom prst="rect">
                <a:avLst/>
              </a:prstGeom>
              <a:noFill/>
            </p:spPr>
            <p:txBody>
              <a:bodyPr wrap="none">
                <a:spAutoFit/>
              </a:bodyPr>
              <a:lstStyle>
                <a:defPPr>
                  <a:defRPr lang="zh-CN"/>
                </a:defPPr>
                <a:lvl1pPr algn="ctr" fontAlgn="auto">
                  <a:spcBef>
                    <a:spcPts val="0"/>
                  </a:spcBef>
                  <a:spcAft>
                    <a:spcPts val="0"/>
                  </a:spcAft>
                  <a:defRPr sz="14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pPr>
                  <a:defRPr/>
                </a:pPr>
                <a:endParaRPr lang="zh-CN" altLang="en-US" dirty="0">
                  <a:solidFill>
                    <a:prstClr val="black">
                      <a:lumMod val="95000"/>
                      <a:lumOff val="5000"/>
                    </a:prstClr>
                  </a:solidFill>
                </a:endParaRPr>
              </a:p>
            </p:txBody>
          </p:sp>
          <p:sp>
            <p:nvSpPr>
              <p:cNvPr id="20" name="TextBox 19"/>
              <p:cNvSpPr txBox="1"/>
              <p:nvPr/>
            </p:nvSpPr>
            <p:spPr bwMode="auto">
              <a:xfrm>
                <a:off x="1224086" y="2468394"/>
                <a:ext cx="268503" cy="307777"/>
              </a:xfrm>
              <a:prstGeom prst="rect">
                <a:avLst/>
              </a:prstGeom>
              <a:noFill/>
            </p:spPr>
            <p:txBody>
              <a:bodyPr wrap="none">
                <a:spAutoFit/>
              </a:bodyPr>
              <a:lstStyle/>
              <a:p>
                <a:pPr fontAlgn="auto">
                  <a:spcBef>
                    <a:spcPts val="0"/>
                  </a:spcBef>
                  <a:spcAft>
                    <a:spcPts val="0"/>
                  </a:spcAft>
                  <a:defRPr/>
                </a:pPr>
                <a:endParaRPr lang="zh-CN" altLang="en-US" sz="1400" spc="300" dirty="0">
                  <a:solidFill>
                    <a:srgbClr val="284848"/>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TextBox 20"/>
              <p:cNvSpPr txBox="1"/>
              <p:nvPr/>
            </p:nvSpPr>
            <p:spPr bwMode="auto">
              <a:xfrm>
                <a:off x="2036886" y="1676231"/>
                <a:ext cx="268503" cy="307777"/>
              </a:xfrm>
              <a:prstGeom prst="rect">
                <a:avLst/>
              </a:prstGeom>
              <a:noFill/>
            </p:spPr>
            <p:txBody>
              <a:bodyPr wrap="none">
                <a:spAutoFit/>
              </a:bodyPr>
              <a:lstStyle/>
              <a:p>
                <a:pPr fontAlgn="auto">
                  <a:spcBef>
                    <a:spcPts val="0"/>
                  </a:spcBef>
                  <a:spcAft>
                    <a:spcPts val="0"/>
                  </a:spcAft>
                  <a:defRPr/>
                </a:pPr>
                <a:endParaRPr lang="zh-CN" altLang="en-US" sz="1400" spc="300" dirty="0">
                  <a:solidFill>
                    <a:srgbClr val="284848"/>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TextBox 21"/>
              <p:cNvSpPr txBox="1"/>
              <p:nvPr/>
            </p:nvSpPr>
            <p:spPr bwMode="auto">
              <a:xfrm>
                <a:off x="2878261" y="957094"/>
                <a:ext cx="268503" cy="307777"/>
              </a:xfrm>
              <a:prstGeom prst="rect">
                <a:avLst/>
              </a:prstGeom>
              <a:noFill/>
            </p:spPr>
            <p:txBody>
              <a:bodyPr wrap="none">
                <a:spAutoFit/>
              </a:bodyPr>
              <a:lstStyle/>
              <a:p>
                <a:pPr fontAlgn="auto">
                  <a:spcBef>
                    <a:spcPts val="0"/>
                  </a:spcBef>
                  <a:spcAft>
                    <a:spcPts val="0"/>
                  </a:spcAft>
                  <a:defRPr/>
                </a:pPr>
                <a:endParaRPr lang="zh-CN" altLang="en-US" sz="1400" spc="300" dirty="0">
                  <a:solidFill>
                    <a:srgbClr val="284848"/>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TextBox 22"/>
              <p:cNvSpPr txBox="1"/>
              <p:nvPr/>
            </p:nvSpPr>
            <p:spPr bwMode="auto">
              <a:xfrm>
                <a:off x="3719637" y="2088981"/>
                <a:ext cx="268503" cy="307777"/>
              </a:xfrm>
              <a:prstGeom prst="rect">
                <a:avLst/>
              </a:prstGeom>
              <a:noFill/>
            </p:spPr>
            <p:txBody>
              <a:bodyPr wrap="none">
                <a:spAutoFit/>
              </a:bodyPr>
              <a:lstStyle/>
              <a:p>
                <a:pPr fontAlgn="auto">
                  <a:spcBef>
                    <a:spcPts val="0"/>
                  </a:spcBef>
                  <a:spcAft>
                    <a:spcPts val="0"/>
                  </a:spcAft>
                  <a:defRPr/>
                </a:pPr>
                <a:endParaRPr lang="zh-CN" altLang="en-US" sz="1400" spc="300" dirty="0">
                  <a:solidFill>
                    <a:srgbClr val="284848"/>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25" name="矩形 24"/>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4500562" y="928676"/>
            <a:ext cx="4429156" cy="4000528"/>
          </a:xfrm>
          <a:prstGeom prst="rect">
            <a:avLst/>
          </a:prstGeom>
          <a:solidFill>
            <a:srgbClr val="0A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zh-CN" altLang="en-US" sz="1400" dirty="0" smtClean="0"/>
              <a:t>    首先通过管道石膏浆液连续输入盘式脱水机槽体中；工作时，浸没在槽体中的脱水板在真空泵所负压的作用下，脱水板表面吸附形成固体颗粒堆积层，液体则通过脱水板及滤液管道至分配头到达排液管。在主轴减速机的作用下，吸附在滤扇上的滤饼转动到干燥区，并在真空的作用下进行连续脱水作业。滤饼干燥后，主轴转动到卸料区，在吹风或刮刀装置的作用下进行卸料。卸料后的脱水机盘再进入带料区，继续重复以上过程。</a:t>
            </a:r>
            <a:endParaRPr lang="zh-CN" altLang="en-US" sz="1400" dirty="0"/>
          </a:p>
        </p:txBody>
      </p:sp>
      <p:pic>
        <p:nvPicPr>
          <p:cNvPr id="9" name="图片 8"/>
          <p:cNvPicPr>
            <a:picLocks noChangeAspect="1"/>
          </p:cNvPicPr>
          <p:nvPr/>
        </p:nvPicPr>
        <p:blipFill>
          <a:blip r:embed="rId1"/>
          <a:stretch>
            <a:fillRect/>
          </a:stretch>
        </p:blipFill>
        <p:spPr>
          <a:xfrm>
            <a:off x="107315" y="946150"/>
            <a:ext cx="4178935" cy="3993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2"/>
          <p:cNvGrpSpPr/>
          <p:nvPr/>
        </p:nvGrpSpPr>
        <p:grpSpPr>
          <a:xfrm>
            <a:off x="180019" y="87945"/>
            <a:ext cx="3668156" cy="398780"/>
            <a:chOff x="180019" y="87945"/>
            <a:chExt cx="3668156" cy="398780"/>
          </a:xfrm>
        </p:grpSpPr>
        <p:sp>
          <p:nvSpPr>
            <p:cNvPr id="2" name="TextBox 1"/>
            <p:cNvSpPr txBox="1"/>
            <p:nvPr/>
          </p:nvSpPr>
          <p:spPr>
            <a:xfrm flipH="1">
              <a:off x="180019" y="87945"/>
              <a:ext cx="205825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设备结构</a:t>
              </a:r>
              <a:endParaRPr lang="zh-CN" altLang="en-US" sz="2000" dirty="0">
                <a:effectLst>
                  <a:outerShdw blurRad="50800" dist="38100" dir="5400000" algn="t" rotWithShape="0">
                    <a:prstClr val="black">
                      <a:alpha val="40000"/>
                    </a:prstClr>
                  </a:outerShdw>
                </a:effectLst>
              </a:endParaRPr>
            </a:p>
          </p:txBody>
        </p:sp>
        <p:sp>
          <p:nvSpPr>
            <p:cNvPr id="3" name="矩形 2"/>
            <p:cNvSpPr/>
            <p:nvPr/>
          </p:nvSpPr>
          <p:spPr>
            <a:xfrm>
              <a:off x="1476038" y="271129"/>
              <a:ext cx="2372137" cy="213995"/>
            </a:xfrm>
            <a:prstGeom prst="rect">
              <a:avLst/>
            </a:prstGeom>
          </p:spPr>
          <p:txBody>
            <a:bodyPr wrap="square">
              <a:spAutoFit/>
            </a:bodyPr>
            <a:lstStyle/>
            <a:p>
              <a:endParaRPr lang="zh-CN" altLang="en-US" sz="800" b="1"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15" name="Text Box 11"/>
          <p:cNvSpPr txBox="1">
            <a:spLocks noChangeArrowheads="1"/>
          </p:cNvSpPr>
          <p:nvPr/>
        </p:nvSpPr>
        <p:spPr bwMode="auto">
          <a:xfrm>
            <a:off x="324139" y="1491610"/>
            <a:ext cx="2804120" cy="2630170"/>
          </a:xfrm>
          <a:prstGeom prst="rect">
            <a:avLst/>
          </a:prstGeom>
          <a:noFill/>
        </p:spPr>
        <p:txBody>
          <a:bodyPr wrap="square">
            <a:spAutoFit/>
          </a:bodyPr>
          <a:lstStyle>
            <a:defPPr>
              <a:defRPr lang="zh-CN"/>
            </a:defPPr>
            <a:lvl1pPr algn="just" fontAlgn="auto">
              <a:lnSpc>
                <a:spcPct val="150000"/>
              </a:lnSpc>
              <a:spcBef>
                <a:spcPts val="0"/>
              </a:spcBef>
              <a:spcAft>
                <a:spcPts val="0"/>
              </a:spcAft>
              <a:defRPr sz="1100" spc="200">
                <a:solidFill>
                  <a:schemeClr val="tx1">
                    <a:lumMod val="65000"/>
                    <a:lumOff val="35000"/>
                  </a:schemeClr>
                </a:solidFill>
                <a:latin typeface="微软雅黑" panose="020B0503020204020204" pitchFamily="34" charset="-122"/>
                <a:ea typeface="微软雅黑" panose="020B0503020204020204" pitchFamily="34" charset="-122"/>
              </a:defRPr>
            </a:lvl1pPr>
          </a:lstStyle>
          <a:p>
            <a:endParaRPr lang="en-US" dirty="0" smtClean="0"/>
          </a:p>
          <a:p>
            <a:r>
              <a:rPr lang="en-US" altLang="zh-CN" dirty="0" smtClean="0"/>
              <a:t>    </a:t>
            </a:r>
            <a:r>
              <a:rPr lang="zh-CN" altLang="en-US" dirty="0" smtClean="0"/>
              <a:t>圆盘滤布脱水机由主机和辅机两部分组成，主机部分由：主轴、主轴传动装置、浆液槽体、脱水滤板板和滤布、搅拌装置、气液转换分配装置、滤布清洗装置，降滤喷淋装置，干油自动润滑装置组成。辅机部分由：汽水分离排液罐、高压风包、水环式真空泵、电器控制柜等组成。</a:t>
            </a:r>
            <a:endParaRPr lang="zh-CN" altLang="en-US" dirty="0"/>
          </a:p>
        </p:txBody>
      </p:sp>
      <p:cxnSp>
        <p:nvCxnSpPr>
          <p:cNvPr id="21" name="直接连接符 20"/>
          <p:cNvCxnSpPr/>
          <p:nvPr/>
        </p:nvCxnSpPr>
        <p:spPr>
          <a:xfrm>
            <a:off x="8547892" y="1697638"/>
            <a:ext cx="0" cy="3834650"/>
          </a:xfrm>
          <a:prstGeom prst="line">
            <a:avLst/>
          </a:prstGeom>
          <a:ln>
            <a:solidFill>
              <a:srgbClr val="0A9C9C"/>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467455" y="4726880"/>
            <a:ext cx="567654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586" name="Picture 2" descr="C:\Users\Administrator\AppData\Roaming\Tencent\Users\952746868\QQ\WinTemp\RichOle\WG}30YGPG}OW873}R]5T%L9.png"/>
          <p:cNvPicPr>
            <a:picLocks noChangeAspect="1" noChangeArrowheads="1"/>
          </p:cNvPicPr>
          <p:nvPr/>
        </p:nvPicPr>
        <p:blipFill>
          <a:blip r:embed="rId1"/>
          <a:srcRect/>
          <a:stretch>
            <a:fillRect/>
          </a:stretch>
        </p:blipFill>
        <p:spPr bwMode="auto">
          <a:xfrm>
            <a:off x="3357554" y="1571618"/>
            <a:ext cx="5072098" cy="3058909"/>
          </a:xfrm>
          <a:prstGeom prst="rect">
            <a:avLst/>
          </a:prstGeom>
          <a:noFill/>
        </p:spPr>
      </p:pic>
      <p:sp>
        <p:nvSpPr>
          <p:cNvPr id="9" name="文本框 8"/>
          <p:cNvSpPr txBox="1"/>
          <p:nvPr/>
        </p:nvSpPr>
        <p:spPr>
          <a:xfrm>
            <a:off x="6297930" y="4726940"/>
            <a:ext cx="2649855"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par>
                                <p:cTn id="9" presetID="2" presetClass="entr" presetSubtype="4" fill="hold" nodeType="withEffect">
                                  <p:stCondLst>
                                    <p:cond delay="1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018" y="87945"/>
            <a:ext cx="4234013" cy="400110"/>
            <a:chOff x="180018" y="87945"/>
            <a:chExt cx="4234013" cy="400110"/>
          </a:xfrm>
        </p:grpSpPr>
        <p:sp>
          <p:nvSpPr>
            <p:cNvPr id="3" name="TextBox 2"/>
            <p:cNvSpPr txBox="1"/>
            <p:nvPr/>
          </p:nvSpPr>
          <p:spPr>
            <a:xfrm flipH="1">
              <a:off x="180018" y="87945"/>
              <a:ext cx="4034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800" b="1" spc="300">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sz="2000" dirty="0" smtClean="0">
                  <a:effectLst>
                    <a:outerShdw blurRad="50800" dist="38100" dir="5400000" algn="t" rotWithShape="0">
                      <a:prstClr val="black">
                        <a:alpha val="40000"/>
                      </a:prstClr>
                    </a:outerShdw>
                  </a:effectLst>
                </a:rPr>
                <a:t>与传统真空皮带机比较</a:t>
              </a:r>
              <a:endParaRPr lang="zh-CN" altLang="en-US" sz="2000" dirty="0">
                <a:effectLst>
                  <a:outerShdw blurRad="50800" dist="38100" dir="5400000" algn="t" rotWithShape="0">
                    <a:prstClr val="black">
                      <a:alpha val="40000"/>
                    </a:prstClr>
                  </a:outerShdw>
                </a:effectLst>
              </a:endParaRPr>
            </a:p>
          </p:txBody>
        </p:sp>
        <p:sp>
          <p:nvSpPr>
            <p:cNvPr id="4" name="矩形 3"/>
            <p:cNvSpPr/>
            <p:nvPr/>
          </p:nvSpPr>
          <p:spPr>
            <a:xfrm>
              <a:off x="2041894" y="272611"/>
              <a:ext cx="2372137" cy="215444"/>
            </a:xfrm>
            <a:prstGeom prst="rect">
              <a:avLst/>
            </a:prstGeom>
          </p:spPr>
          <p:txBody>
            <a:bodyPr wrap="square">
              <a:spAutoFit/>
            </a:bodyPr>
            <a:lstStyle/>
            <a:p>
              <a:endParaRPr lang="zh-CN" altLang="en-US" sz="800" spc="200" dirty="0">
                <a:solidFill>
                  <a:schemeClr val="bg1"/>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endParaRPr>
            </a:p>
          </p:txBody>
        </p:sp>
      </p:grpSp>
      <p:sp>
        <p:nvSpPr>
          <p:cNvPr id="44" name="矩形 43"/>
          <p:cNvSpPr/>
          <p:nvPr/>
        </p:nvSpPr>
        <p:spPr>
          <a:xfrm>
            <a:off x="0" y="-956642"/>
            <a:ext cx="360040" cy="2880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99"/>
          <p:cNvGrpSpPr/>
          <p:nvPr/>
        </p:nvGrpSpPr>
        <p:grpSpPr bwMode="auto">
          <a:xfrm>
            <a:off x="693462" y="930424"/>
            <a:ext cx="7766970" cy="1088068"/>
            <a:chOff x="683569" y="1017707"/>
            <a:chExt cx="8193731" cy="1146838"/>
          </a:xfrm>
        </p:grpSpPr>
        <p:sp>
          <p:nvSpPr>
            <p:cNvPr id="101" name="矩形 100"/>
            <p:cNvSpPr/>
            <p:nvPr/>
          </p:nvSpPr>
          <p:spPr>
            <a:xfrm>
              <a:off x="1178908" y="1046259"/>
              <a:ext cx="7698392" cy="1105596"/>
            </a:xfrm>
            <a:prstGeom prst="rect">
              <a:avLst/>
            </a:prstGeom>
            <a:solidFill>
              <a:srgbClr val="0A9C9C"/>
            </a:solidFill>
            <a:ln w="3175">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2" name="矩形 24"/>
            <p:cNvSpPr/>
            <p:nvPr/>
          </p:nvSpPr>
          <p:spPr>
            <a:xfrm flipH="1">
              <a:off x="1275753" y="1017707"/>
              <a:ext cx="7601547" cy="1105596"/>
            </a:xfrm>
            <a:custGeom>
              <a:avLst/>
              <a:gdLst/>
              <a:ahLst/>
              <a:cxnLst/>
              <a:rect l="l" t="t" r="r" b="b"/>
              <a:pathLst>
                <a:path w="2762194" h="1676655">
                  <a:moveTo>
                    <a:pt x="0" y="0"/>
                  </a:moveTo>
                  <a:lnTo>
                    <a:pt x="2762194" y="0"/>
                  </a:lnTo>
                  <a:lnTo>
                    <a:pt x="2762194" y="300617"/>
                  </a:lnTo>
                  <a:lnTo>
                    <a:pt x="2724387" y="299428"/>
                  </a:lnTo>
                  <a:cubicBezTo>
                    <a:pt x="1383250" y="299428"/>
                    <a:pt x="263611" y="890068"/>
                    <a:pt x="0" y="1676655"/>
                  </a:cubicBezTo>
                  <a:close/>
                </a:path>
              </a:pathLst>
            </a:custGeom>
            <a:solidFill>
              <a:schemeClr val="bg1">
                <a:alpha val="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6" name="组合 21"/>
            <p:cNvGrpSpPr/>
            <p:nvPr/>
          </p:nvGrpSpPr>
          <p:grpSpPr bwMode="auto">
            <a:xfrm>
              <a:off x="683569" y="1033570"/>
              <a:ext cx="1212945" cy="1130975"/>
              <a:chOff x="683569" y="1033570"/>
              <a:chExt cx="1212945" cy="1130975"/>
            </a:xfrm>
          </p:grpSpPr>
          <p:sp>
            <p:nvSpPr>
              <p:cNvPr id="105" name="泪滴形 104"/>
              <p:cNvSpPr/>
              <p:nvPr/>
            </p:nvSpPr>
            <p:spPr>
              <a:xfrm rot="2681503">
                <a:off x="683569" y="1033570"/>
                <a:ext cx="1130388" cy="1130975"/>
              </a:xfrm>
              <a:prstGeom prst="teardrop">
                <a:avLst/>
              </a:prstGeom>
              <a:solidFill>
                <a:schemeClr val="bg1"/>
              </a:solidFill>
              <a:ln w="3175">
                <a:solidFill>
                  <a:srgbClr val="0A9C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06" name="矩形 105"/>
              <p:cNvSpPr/>
              <p:nvPr/>
            </p:nvSpPr>
            <p:spPr>
              <a:xfrm>
                <a:off x="707383" y="1258813"/>
                <a:ext cx="1082760" cy="539451"/>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defRPr/>
                </a:pPr>
                <a:r>
                  <a:rPr lang="zh-CN" altLang="en-US" sz="2400" b="1" dirty="0">
                    <a:solidFill>
                      <a:srgbClr val="0A9C9C"/>
                    </a:solidFill>
                    <a:latin typeface="微软雅黑" panose="020B0503020204020204" pitchFamily="34" charset="-122"/>
                    <a:ea typeface="微软雅黑" panose="020B0503020204020204" pitchFamily="34" charset="-122"/>
                  </a:rPr>
                  <a:t>一</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107" name="椭圆 106"/>
              <p:cNvSpPr/>
              <p:nvPr/>
            </p:nvSpPr>
            <p:spPr>
              <a:xfrm flipH="1">
                <a:off x="1772679" y="1537988"/>
                <a:ext cx="123835" cy="122139"/>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04" name="矩形 22"/>
            <p:cNvSpPr>
              <a:spLocks noChangeArrowheads="1"/>
            </p:cNvSpPr>
            <p:nvPr/>
          </p:nvSpPr>
          <p:spPr bwMode="auto">
            <a:xfrm>
              <a:off x="2104131" y="1152857"/>
              <a:ext cx="6577333" cy="68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1200" dirty="0">
                  <a:solidFill>
                    <a:schemeClr val="bg1"/>
                  </a:solidFill>
                  <a:latin typeface="微软雅黑 Light" panose="020B0502040204020203" pitchFamily="34" charset="-122"/>
                  <a:ea typeface="微软雅黑 Light" panose="020B0502040204020203" pitchFamily="34" charset="-122"/>
                </a:rPr>
                <a:t>       </a:t>
              </a:r>
              <a:r>
                <a:rPr lang="zh-CN" altLang="en-US" sz="1200" dirty="0" smtClean="0">
                  <a:solidFill>
                    <a:schemeClr val="bg1"/>
                  </a:solidFill>
                  <a:latin typeface="微软雅黑 Light" panose="020B0502040204020203" pitchFamily="34" charset="-122"/>
                  <a:ea typeface="微软雅黑 Light" panose="020B0502040204020203" pitchFamily="34" charset="-122"/>
                </a:rPr>
                <a:t>一 </a:t>
              </a:r>
              <a:r>
                <a:rPr lang="zh-CN" altLang="en-US" sz="1200" b="1" dirty="0" smtClean="0">
                  <a:solidFill>
                    <a:schemeClr val="bg1"/>
                  </a:solidFill>
                  <a:latin typeface="微软雅黑 Light" panose="020B0502040204020203" pitchFamily="34" charset="-122"/>
                  <a:ea typeface="微软雅黑 Light" panose="020B0502040204020203" pitchFamily="34" charset="-122"/>
                </a:rPr>
                <a:t>系统电耗低：</a:t>
              </a:r>
              <a:r>
                <a:rPr lang="zh-CN" altLang="en-US" sz="1200" dirty="0" smtClean="0">
                  <a:solidFill>
                    <a:schemeClr val="bg1"/>
                  </a:solidFill>
                  <a:latin typeface="微软雅黑 Light" panose="020B0502040204020203" pitchFamily="34" charset="-122"/>
                  <a:ea typeface="微软雅黑 Light" panose="020B0502040204020203" pitchFamily="34" charset="-122"/>
                </a:rPr>
                <a:t>与同等出力皮带脱水机相比，节约电耗</a:t>
              </a:r>
              <a:r>
                <a:rPr lang="en-US" sz="1200" dirty="0" smtClean="0">
                  <a:solidFill>
                    <a:schemeClr val="bg1"/>
                  </a:solidFill>
                  <a:latin typeface="微软雅黑 Light" panose="020B0502040204020203" pitchFamily="34" charset="-122"/>
                  <a:ea typeface="微软雅黑 Light" panose="020B0502040204020203" pitchFamily="34" charset="-122"/>
                </a:rPr>
                <a:t>75%</a:t>
              </a:r>
              <a:r>
                <a:rPr lang="zh-CN" altLang="en-US" sz="1200" dirty="0" smtClean="0">
                  <a:solidFill>
                    <a:schemeClr val="bg1"/>
                  </a:solidFill>
                  <a:latin typeface="微软雅黑 Light" panose="020B0502040204020203" pitchFamily="34" charset="-122"/>
                  <a:ea typeface="微软雅黑 Light" panose="020B0502040204020203" pitchFamily="34" charset="-122"/>
                </a:rPr>
                <a:t>以上。以华电章丘厂为例，一台</a:t>
              </a:r>
              <a:r>
                <a:rPr lang="en-US" altLang="zh-CN" sz="1200" dirty="0" smtClean="0">
                  <a:solidFill>
                    <a:schemeClr val="bg1"/>
                  </a:solidFill>
                  <a:latin typeface="微软雅黑 Light" panose="020B0502040204020203" pitchFamily="34" charset="-122"/>
                  <a:ea typeface="微软雅黑 Light" panose="020B0502040204020203" pitchFamily="34" charset="-122"/>
                </a:rPr>
                <a:t>50</a:t>
              </a:r>
              <a:r>
                <a:rPr lang="zh-CN" altLang="en-US" sz="1200" dirty="0" smtClean="0">
                  <a:solidFill>
                    <a:schemeClr val="bg1"/>
                  </a:solidFill>
                  <a:latin typeface="微软雅黑 Light" panose="020B0502040204020203" pitchFamily="34" charset="-122"/>
                  <a:ea typeface="微软雅黑 Light" panose="020B0502040204020203" pitchFamily="34" charset="-122"/>
                </a:rPr>
                <a:t>吨出力皮带脱水机总能耗为</a:t>
              </a:r>
              <a:r>
                <a:rPr lang="en-US" sz="1200" dirty="0" smtClean="0">
                  <a:solidFill>
                    <a:schemeClr val="bg1"/>
                  </a:solidFill>
                  <a:latin typeface="微软雅黑 Light" panose="020B0502040204020203" pitchFamily="34" charset="-122"/>
                  <a:ea typeface="微软雅黑 Light" panose="020B0502040204020203" pitchFamily="34" charset="-122"/>
                </a:rPr>
                <a:t>400KW</a:t>
              </a:r>
              <a:r>
                <a:rPr lang="zh-CN" altLang="en-US" sz="1200" dirty="0" smtClean="0">
                  <a:solidFill>
                    <a:schemeClr val="bg1"/>
                  </a:solidFill>
                  <a:latin typeface="微软雅黑 Light" panose="020B0502040204020203" pitchFamily="34" charset="-122"/>
                  <a:ea typeface="微软雅黑 Light" panose="020B0502040204020203" pitchFamily="34" charset="-122"/>
                </a:rPr>
                <a:t>，而一台同样出力的高效圆盘滤布脱水机能耗为</a:t>
              </a:r>
              <a:r>
                <a:rPr lang="en-US" sz="1200" dirty="0" smtClean="0">
                  <a:solidFill>
                    <a:schemeClr val="bg1"/>
                  </a:solidFill>
                  <a:latin typeface="微软雅黑 Light" panose="020B0502040204020203" pitchFamily="34" charset="-122"/>
                  <a:ea typeface="微软雅黑 Light" panose="020B0502040204020203" pitchFamily="34" charset="-122"/>
                </a:rPr>
                <a:t>64KW</a:t>
              </a:r>
              <a:r>
                <a:rPr lang="zh-CN" altLang="en-US" sz="1200" dirty="0" smtClean="0">
                  <a:solidFill>
                    <a:schemeClr val="bg1"/>
                  </a:solidFill>
                  <a:latin typeface="微软雅黑 Light" panose="020B0502040204020203" pitchFamily="34" charset="-122"/>
                  <a:ea typeface="微软雅黑 Light" panose="020B0502040204020203" pitchFamily="34" charset="-122"/>
                </a:rPr>
                <a:t>，节约了</a:t>
              </a:r>
              <a:r>
                <a:rPr lang="en-US" sz="1200" dirty="0" smtClean="0">
                  <a:solidFill>
                    <a:schemeClr val="bg1"/>
                  </a:solidFill>
                  <a:latin typeface="微软雅黑 Light" panose="020B0502040204020203" pitchFamily="34" charset="-122"/>
                  <a:ea typeface="微软雅黑 Light" panose="020B0502040204020203" pitchFamily="34" charset="-122"/>
                </a:rPr>
                <a:t>83%</a:t>
              </a:r>
              <a:r>
                <a:rPr lang="zh-CN" altLang="en-US" sz="1200" dirty="0" smtClean="0">
                  <a:solidFill>
                    <a:schemeClr val="bg1"/>
                  </a:solidFill>
                  <a:latin typeface="微软雅黑 Light" panose="020B0502040204020203" pitchFamily="34" charset="-122"/>
                  <a:ea typeface="微软雅黑 Light" panose="020B0502040204020203" pitchFamily="34" charset="-122"/>
                </a:rPr>
                <a:t>。</a:t>
              </a: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grpSp>
      <p:grpSp>
        <p:nvGrpSpPr>
          <p:cNvPr id="7" name="组合 107"/>
          <p:cNvGrpSpPr/>
          <p:nvPr/>
        </p:nvGrpSpPr>
        <p:grpSpPr bwMode="auto">
          <a:xfrm>
            <a:off x="693462" y="2297708"/>
            <a:ext cx="7766970" cy="1197387"/>
            <a:chOff x="683569" y="1017707"/>
            <a:chExt cx="8193731" cy="1263809"/>
          </a:xfrm>
        </p:grpSpPr>
        <p:sp>
          <p:nvSpPr>
            <p:cNvPr id="109" name="矩形 108"/>
            <p:cNvSpPr/>
            <p:nvPr/>
          </p:nvSpPr>
          <p:spPr>
            <a:xfrm>
              <a:off x="1178908" y="1046299"/>
              <a:ext cx="7698392" cy="1105539"/>
            </a:xfrm>
            <a:prstGeom prst="rect">
              <a:avLst/>
            </a:prstGeom>
            <a:solidFill>
              <a:srgbClr val="0A9C9C"/>
            </a:solidFill>
            <a:ln w="3175">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0" name="矩形 24"/>
            <p:cNvSpPr/>
            <p:nvPr/>
          </p:nvSpPr>
          <p:spPr>
            <a:xfrm flipH="1">
              <a:off x="1275753" y="1017707"/>
              <a:ext cx="7601547" cy="1105539"/>
            </a:xfrm>
            <a:custGeom>
              <a:avLst/>
              <a:gdLst/>
              <a:ahLst/>
              <a:cxnLst/>
              <a:rect l="l" t="t" r="r" b="b"/>
              <a:pathLst>
                <a:path w="2762194" h="1676655">
                  <a:moveTo>
                    <a:pt x="0" y="0"/>
                  </a:moveTo>
                  <a:lnTo>
                    <a:pt x="2762194" y="0"/>
                  </a:lnTo>
                  <a:lnTo>
                    <a:pt x="2762194" y="300617"/>
                  </a:lnTo>
                  <a:lnTo>
                    <a:pt x="2724387" y="299428"/>
                  </a:lnTo>
                  <a:cubicBezTo>
                    <a:pt x="1383250" y="299428"/>
                    <a:pt x="263611" y="890068"/>
                    <a:pt x="0" y="1676655"/>
                  </a:cubicBezTo>
                  <a:close/>
                </a:path>
              </a:pathLst>
            </a:custGeom>
            <a:solidFill>
              <a:schemeClr val="bg1">
                <a:alpha val="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8" name="组合 37"/>
            <p:cNvGrpSpPr/>
            <p:nvPr/>
          </p:nvGrpSpPr>
          <p:grpSpPr bwMode="auto">
            <a:xfrm>
              <a:off x="683569" y="1033591"/>
              <a:ext cx="1212945" cy="1130954"/>
              <a:chOff x="683569" y="1033591"/>
              <a:chExt cx="1212945" cy="1130954"/>
            </a:xfrm>
          </p:grpSpPr>
          <p:sp>
            <p:nvSpPr>
              <p:cNvPr id="113" name="泪滴形 112"/>
              <p:cNvSpPr/>
              <p:nvPr/>
            </p:nvSpPr>
            <p:spPr>
              <a:xfrm rot="2681503">
                <a:off x="683569" y="1033591"/>
                <a:ext cx="1130388" cy="1130954"/>
              </a:xfrm>
              <a:prstGeom prst="teardrop">
                <a:avLst/>
              </a:prstGeom>
              <a:solidFill>
                <a:schemeClr val="bg1"/>
              </a:solidFill>
              <a:ln w="3175">
                <a:solidFill>
                  <a:srgbClr val="0A9C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14" name="矩形 113"/>
              <p:cNvSpPr/>
              <p:nvPr/>
            </p:nvSpPr>
            <p:spPr>
              <a:xfrm>
                <a:off x="707383" y="1259147"/>
                <a:ext cx="1082760" cy="540199"/>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pPr>
                <a:r>
                  <a:rPr lang="zh-CN" altLang="en-US" sz="2400" b="1" dirty="0">
                    <a:solidFill>
                      <a:srgbClr val="0A9C9C"/>
                    </a:solidFill>
                    <a:latin typeface="微软雅黑" panose="020B0503020204020204" pitchFamily="34" charset="-122"/>
                    <a:ea typeface="微软雅黑" panose="020B0503020204020204" pitchFamily="34" charset="-122"/>
                  </a:rPr>
                  <a:t>二</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115" name="椭圆 114"/>
              <p:cNvSpPr/>
              <p:nvPr/>
            </p:nvSpPr>
            <p:spPr>
              <a:xfrm flipH="1">
                <a:off x="1772679" y="1537119"/>
                <a:ext cx="123835" cy="123897"/>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12" name="矩形 38"/>
            <p:cNvSpPr>
              <a:spLocks noChangeArrowheads="1"/>
            </p:cNvSpPr>
            <p:nvPr/>
          </p:nvSpPr>
          <p:spPr bwMode="auto">
            <a:xfrm>
              <a:off x="2104131" y="1152857"/>
              <a:ext cx="6577333" cy="11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1200" dirty="0">
                  <a:solidFill>
                    <a:schemeClr val="bg1"/>
                  </a:solidFill>
                  <a:latin typeface="微软雅黑 Light" panose="020B0502040204020203" pitchFamily="34" charset="-122"/>
                  <a:ea typeface="微软雅黑 Light" panose="020B0502040204020203" pitchFamily="34" charset="-122"/>
                </a:rPr>
                <a:t>      </a:t>
              </a:r>
              <a:r>
                <a:rPr lang="zh-CN" altLang="en-US" sz="1200" dirty="0" smtClean="0">
                  <a:solidFill>
                    <a:schemeClr val="bg1"/>
                  </a:solidFill>
                  <a:latin typeface="微软雅黑 Light" panose="020B0502040204020203" pitchFamily="34" charset="-122"/>
                  <a:ea typeface="微软雅黑 Light" panose="020B0502040204020203" pitchFamily="34" charset="-122"/>
                </a:rPr>
                <a:t>二 </a:t>
              </a:r>
              <a:r>
                <a:rPr lang="zh-CN" altLang="en-US" sz="1200" b="1" dirty="0" smtClean="0">
                  <a:solidFill>
                    <a:schemeClr val="bg1"/>
                  </a:solidFill>
                  <a:latin typeface="微软雅黑 Light" panose="020B0502040204020203" pitchFamily="34" charset="-122"/>
                  <a:ea typeface="微软雅黑 Light" panose="020B0502040204020203" pitchFamily="34" charset="-122"/>
                </a:rPr>
                <a:t>节水：</a:t>
              </a:r>
              <a:r>
                <a:rPr lang="zh-CN" altLang="en-US" sz="1200" dirty="0" smtClean="0">
                  <a:solidFill>
                    <a:schemeClr val="bg1"/>
                  </a:solidFill>
                  <a:latin typeface="微软雅黑 Light" panose="020B0502040204020203" pitchFamily="34" charset="-122"/>
                  <a:ea typeface="微软雅黑 Light" panose="020B0502040204020203" pitchFamily="34" charset="-122"/>
                </a:rPr>
                <a:t>皮带脱水机在工作时需不间断的冲洗滤布，冲洗水泵始终处于工作状态，而高效圆盘滤布脱水机只需在每次工作完成停机前进行一次冲洗即可（耗时约</a:t>
              </a:r>
              <a:r>
                <a:rPr lang="en-US" sz="1200" dirty="0" smtClean="0">
                  <a:solidFill>
                    <a:schemeClr val="bg1"/>
                  </a:solidFill>
                  <a:latin typeface="微软雅黑 Light" panose="020B0502040204020203" pitchFamily="34" charset="-122"/>
                  <a:ea typeface="微软雅黑 Light" panose="020B0502040204020203" pitchFamily="34" charset="-122"/>
                </a:rPr>
                <a:t>20</a:t>
              </a:r>
              <a:r>
                <a:rPr lang="zh-CN" altLang="en-US" sz="1200" dirty="0" smtClean="0">
                  <a:solidFill>
                    <a:schemeClr val="bg1"/>
                  </a:solidFill>
                  <a:latin typeface="微软雅黑 Light" panose="020B0502040204020203" pitchFamily="34" charset="-122"/>
                  <a:ea typeface="微软雅黑 Light" panose="020B0502040204020203" pitchFamily="34" charset="-122"/>
                </a:rPr>
                <a:t>分钟，耗水量约</a:t>
              </a:r>
              <a:r>
                <a:rPr lang="en-US" sz="1200" dirty="0" smtClean="0">
                  <a:solidFill>
                    <a:schemeClr val="bg1"/>
                  </a:solidFill>
                  <a:latin typeface="微软雅黑 Light" panose="020B0502040204020203" pitchFamily="34" charset="-122"/>
                  <a:ea typeface="微软雅黑 Light" panose="020B0502040204020203" pitchFamily="34" charset="-122"/>
                </a:rPr>
                <a:t>10t</a:t>
              </a:r>
              <a:r>
                <a:rPr lang="zh-CN" altLang="en-US" sz="1200" dirty="0" smtClean="0">
                  <a:solidFill>
                    <a:schemeClr val="bg1"/>
                  </a:solidFill>
                  <a:latin typeface="微软雅黑 Light" panose="020B0502040204020203" pitchFamily="34" charset="-122"/>
                  <a:ea typeface="微软雅黑 Light" panose="020B0502040204020203" pitchFamily="34" charset="-122"/>
                </a:rPr>
                <a:t>），节水效果明显，耗水量仅相当于皮带脱水机的</a:t>
              </a:r>
              <a:r>
                <a:rPr lang="en-US" sz="1200" dirty="0" smtClean="0">
                  <a:solidFill>
                    <a:schemeClr val="bg1"/>
                  </a:solidFill>
                  <a:latin typeface="微软雅黑 Light" panose="020B0502040204020203" pitchFamily="34" charset="-122"/>
                  <a:ea typeface="微软雅黑 Light" panose="020B0502040204020203" pitchFamily="34" charset="-122"/>
                </a:rPr>
                <a:t>10%</a:t>
              </a:r>
              <a:r>
                <a:rPr lang="zh-CN" altLang="en-US" sz="1200" dirty="0" smtClean="0">
                  <a:solidFill>
                    <a:schemeClr val="bg1"/>
                  </a:solidFill>
                  <a:latin typeface="微软雅黑 Light" panose="020B0502040204020203" pitchFamily="34" charset="-122"/>
                  <a:ea typeface="微软雅黑 Light" panose="020B0502040204020203" pitchFamily="34" charset="-122"/>
                </a:rPr>
                <a:t>左右，更有利于超低排放改造后的系统水平衡控制。</a:t>
              </a:r>
              <a:endParaRPr lang="zh-CN" altLang="en-US" sz="1200" dirty="0" smtClean="0">
                <a:solidFill>
                  <a:schemeClr val="bg1"/>
                </a:solidFill>
                <a:latin typeface="微软雅黑 Light" panose="020B0502040204020203" pitchFamily="34" charset="-122"/>
                <a:ea typeface="微软雅黑 Light" panose="020B0502040204020203" pitchFamily="34" charset="-122"/>
              </a:endParaRPr>
            </a:p>
            <a:p>
              <a:pPr>
                <a:lnSpc>
                  <a:spcPct val="130000"/>
                </a:lnSpc>
                <a:spcBef>
                  <a:spcPct val="0"/>
                </a:spcBef>
                <a:buFontTx/>
                <a:buNone/>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115"/>
          <p:cNvGrpSpPr/>
          <p:nvPr/>
        </p:nvGrpSpPr>
        <p:grpSpPr bwMode="auto">
          <a:xfrm>
            <a:off x="693462" y="3500445"/>
            <a:ext cx="7798019" cy="1691641"/>
            <a:chOff x="683569" y="853415"/>
            <a:chExt cx="8226486" cy="1671380"/>
          </a:xfrm>
        </p:grpSpPr>
        <p:sp>
          <p:nvSpPr>
            <p:cNvPr id="117" name="矩形 116"/>
            <p:cNvSpPr/>
            <p:nvPr/>
          </p:nvSpPr>
          <p:spPr>
            <a:xfrm>
              <a:off x="1178908" y="1046259"/>
              <a:ext cx="7698392" cy="1105596"/>
            </a:xfrm>
            <a:prstGeom prst="rect">
              <a:avLst/>
            </a:prstGeom>
            <a:solidFill>
              <a:srgbClr val="0A9C9C"/>
            </a:solidFill>
            <a:ln w="3175">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8" name="矩形 24"/>
            <p:cNvSpPr/>
            <p:nvPr/>
          </p:nvSpPr>
          <p:spPr>
            <a:xfrm flipH="1">
              <a:off x="1308508" y="853415"/>
              <a:ext cx="7601547" cy="1105596"/>
            </a:xfrm>
            <a:custGeom>
              <a:avLst/>
              <a:gdLst/>
              <a:ahLst/>
              <a:cxnLst/>
              <a:rect l="l" t="t" r="r" b="b"/>
              <a:pathLst>
                <a:path w="2762194" h="1676655">
                  <a:moveTo>
                    <a:pt x="0" y="0"/>
                  </a:moveTo>
                  <a:lnTo>
                    <a:pt x="2762194" y="0"/>
                  </a:lnTo>
                  <a:lnTo>
                    <a:pt x="2762194" y="300617"/>
                  </a:lnTo>
                  <a:lnTo>
                    <a:pt x="2724387" y="299428"/>
                  </a:lnTo>
                  <a:cubicBezTo>
                    <a:pt x="1383250" y="299428"/>
                    <a:pt x="263611" y="890068"/>
                    <a:pt x="0" y="1676655"/>
                  </a:cubicBezTo>
                  <a:close/>
                </a:path>
              </a:pathLst>
            </a:custGeom>
            <a:solidFill>
              <a:schemeClr val="bg1">
                <a:alpha val="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10" name="组合 45"/>
            <p:cNvGrpSpPr/>
            <p:nvPr/>
          </p:nvGrpSpPr>
          <p:grpSpPr bwMode="auto">
            <a:xfrm>
              <a:off x="683569" y="1033570"/>
              <a:ext cx="1212945" cy="1130975"/>
              <a:chOff x="683569" y="1033570"/>
              <a:chExt cx="1212945" cy="1130975"/>
            </a:xfrm>
          </p:grpSpPr>
          <p:sp>
            <p:nvSpPr>
              <p:cNvPr id="121" name="泪滴形 120"/>
              <p:cNvSpPr/>
              <p:nvPr/>
            </p:nvSpPr>
            <p:spPr>
              <a:xfrm rot="2681503">
                <a:off x="683569" y="1033570"/>
                <a:ext cx="1130388" cy="1130975"/>
              </a:xfrm>
              <a:prstGeom prst="teardrop">
                <a:avLst/>
              </a:prstGeom>
              <a:solidFill>
                <a:schemeClr val="bg1"/>
              </a:solidFill>
              <a:ln w="3175">
                <a:solidFill>
                  <a:srgbClr val="0A9C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22" name="矩形 121"/>
              <p:cNvSpPr/>
              <p:nvPr/>
            </p:nvSpPr>
            <p:spPr>
              <a:xfrm>
                <a:off x="707383" y="1258813"/>
                <a:ext cx="1082760" cy="539451"/>
              </a:xfrm>
              <a:prstGeom prst="rect">
                <a:avLst/>
              </a:prstGeom>
              <a:effectLst>
                <a:outerShdw blurRad="50800" dist="38100" dir="5400000" algn="t" rotWithShape="0">
                  <a:prstClr val="black">
                    <a:alpha val="10000"/>
                  </a:prstClr>
                </a:outerShdw>
              </a:effectLst>
            </p:spPr>
            <p:txBody>
              <a:bodyPr>
                <a:spAutoFit/>
              </a:bodyPr>
              <a:lstStyle/>
              <a:p>
                <a:pPr algn="ctr">
                  <a:lnSpc>
                    <a:spcPct val="125000"/>
                  </a:lnSpc>
                </a:pPr>
                <a:r>
                  <a:rPr lang="zh-CN" altLang="en-US" sz="2400" b="1" dirty="0">
                    <a:solidFill>
                      <a:srgbClr val="0A9C9C"/>
                    </a:solidFill>
                    <a:latin typeface="微软雅黑" panose="020B0503020204020204" pitchFamily="34" charset="-122"/>
                    <a:ea typeface="微软雅黑" panose="020B0503020204020204" pitchFamily="34" charset="-122"/>
                  </a:rPr>
                  <a:t>三</a:t>
                </a:r>
                <a:endParaRPr lang="en-US" altLang="zh-CN" sz="2400" b="1" dirty="0">
                  <a:solidFill>
                    <a:srgbClr val="0A9C9C"/>
                  </a:solidFill>
                  <a:latin typeface="微软雅黑" panose="020B0503020204020204" pitchFamily="34" charset="-122"/>
                  <a:ea typeface="微软雅黑" panose="020B0503020204020204" pitchFamily="34" charset="-122"/>
                </a:endParaRPr>
              </a:p>
            </p:txBody>
          </p:sp>
          <p:sp>
            <p:nvSpPr>
              <p:cNvPr id="123" name="椭圆 122"/>
              <p:cNvSpPr/>
              <p:nvPr/>
            </p:nvSpPr>
            <p:spPr>
              <a:xfrm flipH="1">
                <a:off x="1772679" y="1537988"/>
                <a:ext cx="123835" cy="122139"/>
              </a:xfrm>
              <a:prstGeom prst="ellipse">
                <a:avLst/>
              </a:prstGeom>
              <a:solidFill>
                <a:srgbClr val="0A9C9C"/>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20" name="矩形 46"/>
            <p:cNvSpPr>
              <a:spLocks noChangeArrowheads="1"/>
            </p:cNvSpPr>
            <p:nvPr/>
          </p:nvSpPr>
          <p:spPr bwMode="auto">
            <a:xfrm>
              <a:off x="2137503" y="1065161"/>
              <a:ext cx="6577333" cy="145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1200" dirty="0" smtClean="0">
                  <a:solidFill>
                    <a:schemeClr val="bg1"/>
                  </a:solidFill>
                  <a:latin typeface="微软雅黑" panose="020B0503020204020204" pitchFamily="34" charset="-122"/>
                  <a:ea typeface="微软雅黑" panose="020B0503020204020204" pitchFamily="34" charset="-122"/>
                </a:rPr>
                <a:t>      </a:t>
              </a:r>
              <a:r>
                <a:rPr lang="zh-CN" altLang="en-US" sz="1200" dirty="0" smtClean="0">
                  <a:solidFill>
                    <a:schemeClr val="bg1"/>
                  </a:solidFill>
                  <a:latin typeface="微软雅黑 Light" panose="020B0502040204020203" pitchFamily="34" charset="-122"/>
                  <a:ea typeface="微软雅黑 Light" panose="020B0502040204020203" pitchFamily="34" charset="-122"/>
                </a:rPr>
                <a:t>三 </a:t>
              </a:r>
              <a:r>
                <a:rPr lang="zh-CN" altLang="en-US" sz="1200" b="1" dirty="0" smtClean="0">
                  <a:solidFill>
                    <a:schemeClr val="bg1"/>
                  </a:solidFill>
                  <a:latin typeface="微软雅黑 Light" panose="020B0502040204020203" pitchFamily="34" charset="-122"/>
                  <a:ea typeface="微软雅黑 Light" panose="020B0502040204020203" pitchFamily="34" charset="-122"/>
                </a:rPr>
                <a:t>可靠性高，故障率低：</a:t>
              </a:r>
              <a:r>
                <a:rPr lang="zh-CN" altLang="en-US" sz="1200" dirty="0" smtClean="0">
                  <a:solidFill>
                    <a:schemeClr val="bg1"/>
                  </a:solidFill>
                  <a:latin typeface="微软雅黑 Light" panose="020B0502040204020203" pitchFamily="34" charset="-122"/>
                  <a:ea typeface="微软雅黑 Light" panose="020B0502040204020203" pitchFamily="34" charset="-122"/>
                </a:rPr>
                <a:t>真空皮带脱水机由于面积太大，容易发生滤布跑偏并撕裂；支承辊长度由于过长，容易发生断裂；真空泵泵轴在日常运行中故障率较高，造成维护费用大幅上升，并影响脱水系统的连续运行，影响脱硫设施的可靠性。目前，脱硫系统都不设置旁路，脱硫装置的可靠性与主机同步，在此情况下，采用圆盘滤布脱水技术可大大提高石膏脱水系统的安全可靠性，利于生产管理。</a:t>
              </a:r>
              <a:endParaRPr lang="zh-CN" altLang="en-US" sz="1200" dirty="0" smtClean="0">
                <a:solidFill>
                  <a:schemeClr val="bg1"/>
                </a:solidFill>
                <a:latin typeface="微软雅黑 Light" panose="020B0502040204020203" pitchFamily="34" charset="-122"/>
                <a:ea typeface="微软雅黑 Light" panose="020B0502040204020203" pitchFamily="34" charset="-122"/>
              </a:endParaRPr>
            </a:p>
            <a:p>
              <a:pPr>
                <a:buNone/>
              </a:pPr>
              <a:endParaRPr lang="zh-CN" altLang="en-US" sz="1200" dirty="0" smtClean="0">
                <a:solidFill>
                  <a:schemeClr val="bg1"/>
                </a:solidFill>
              </a:endParaRPr>
            </a:p>
            <a:p>
              <a:pPr>
                <a:lnSpc>
                  <a:spcPct val="130000"/>
                </a:lnSpc>
                <a:spcBef>
                  <a:spcPct val="0"/>
                </a:spcBef>
                <a:buFontTx/>
                <a:buNone/>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6574155" y="4814570"/>
            <a:ext cx="2216150" cy="306705"/>
          </a:xfrm>
          <a:prstGeom prst="rect">
            <a:avLst/>
          </a:prstGeom>
          <a:noFill/>
        </p:spPr>
        <p:txBody>
          <a:bodyPr wrap="square" rtlCol="0">
            <a:spAutoFit/>
          </a:bodyPr>
          <a:p>
            <a:r>
              <a:rPr lang="zh-CN" altLang="zh-CN" sz="1400"/>
              <a:t>服务电话：</a:t>
            </a:r>
            <a:r>
              <a:rPr lang="en-US" altLang="zh-CN" sz="1400"/>
              <a:t>400-168-7785</a:t>
            </a:r>
            <a:endParaRPr lang="en-US" altLang="zh-CN"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ppt_x</p:attrName>
                                        </p:attrNameLst>
                                      </p:cBhvr>
                                      <p:tavLst>
                                        <p:tav tm="0">
                                          <p:val>
                                            <p:strVal val="#ppt_x-#ppt_w/2"/>
                                          </p:val>
                                        </p:tav>
                                        <p:tav tm="100000">
                                          <p:val>
                                            <p:strVal val="#ppt_x"/>
                                          </p:val>
                                        </p:tav>
                                      </p:tavLst>
                                    </p:anim>
                                    <p:anim calcmode="lin" valueType="num">
                                      <p:cBhvr>
                                        <p:cTn id="8" dur="750" fill="hold"/>
                                        <p:tgtEl>
                                          <p:spTgt spid="5"/>
                                        </p:tgtEl>
                                        <p:attrNameLst>
                                          <p:attrName>ppt_y</p:attrName>
                                        </p:attrNameLst>
                                      </p:cBhvr>
                                      <p:tavLst>
                                        <p:tav tm="0">
                                          <p:val>
                                            <p:strVal val="#ppt_y"/>
                                          </p:val>
                                        </p:tav>
                                        <p:tav tm="100000">
                                          <p:val>
                                            <p:strVal val="#ppt_y"/>
                                          </p:val>
                                        </p:tav>
                                      </p:tavLst>
                                    </p:anim>
                                    <p:anim calcmode="lin" valueType="num">
                                      <p:cBhvr>
                                        <p:cTn id="9" dur="750" fill="hold"/>
                                        <p:tgtEl>
                                          <p:spTgt spid="5"/>
                                        </p:tgtEl>
                                        <p:attrNameLst>
                                          <p:attrName>ppt_w</p:attrName>
                                        </p:attrNameLst>
                                      </p:cBhvr>
                                      <p:tavLst>
                                        <p:tav tm="0">
                                          <p:val>
                                            <p:fltVal val="0"/>
                                          </p:val>
                                        </p:tav>
                                        <p:tav tm="100000">
                                          <p:val>
                                            <p:strVal val="#ppt_w"/>
                                          </p:val>
                                        </p:tav>
                                      </p:tavLst>
                                    </p:anim>
                                    <p:anim calcmode="lin" valueType="num">
                                      <p:cBhvr>
                                        <p:cTn id="10" dur="750" fill="hold"/>
                                        <p:tgtEl>
                                          <p:spTgt spid="5"/>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800"/>
                                  </p:stCondLst>
                                  <p:childTnLst>
                                    <p:set>
                                      <p:cBhvr>
                                        <p:cTn id="12" dur="1" fill="hold">
                                          <p:stCondLst>
                                            <p:cond delay="0"/>
                                          </p:stCondLst>
                                        </p:cTn>
                                        <p:tgtEl>
                                          <p:spTgt spid="7"/>
                                        </p:tgtEl>
                                        <p:attrNameLst>
                                          <p:attrName>style.visibility</p:attrName>
                                        </p:attrNameLst>
                                      </p:cBhvr>
                                      <p:to>
                                        <p:strVal val="visible"/>
                                      </p:to>
                                    </p:set>
                                    <p:anim calcmode="lin" valueType="num">
                                      <p:cBhvr>
                                        <p:cTn id="13" dur="750" fill="hold"/>
                                        <p:tgtEl>
                                          <p:spTgt spid="7"/>
                                        </p:tgtEl>
                                        <p:attrNameLst>
                                          <p:attrName>ppt_x</p:attrName>
                                        </p:attrNameLst>
                                      </p:cBhvr>
                                      <p:tavLst>
                                        <p:tav tm="0">
                                          <p:val>
                                            <p:strVal val="#ppt_x-#ppt_w/2"/>
                                          </p:val>
                                        </p:tav>
                                        <p:tav tm="100000">
                                          <p:val>
                                            <p:strVal val="#ppt_x"/>
                                          </p:val>
                                        </p:tav>
                                      </p:tavLst>
                                    </p:anim>
                                    <p:anim calcmode="lin" valueType="num">
                                      <p:cBhvr>
                                        <p:cTn id="14" dur="750" fill="hold"/>
                                        <p:tgtEl>
                                          <p:spTgt spid="7"/>
                                        </p:tgtEl>
                                        <p:attrNameLst>
                                          <p:attrName>ppt_y</p:attrName>
                                        </p:attrNameLst>
                                      </p:cBhvr>
                                      <p:tavLst>
                                        <p:tav tm="0">
                                          <p:val>
                                            <p:strVal val="#ppt_y"/>
                                          </p:val>
                                        </p:tav>
                                        <p:tav tm="100000">
                                          <p:val>
                                            <p:strVal val="#ppt_y"/>
                                          </p:val>
                                        </p:tav>
                                      </p:tavLst>
                                    </p:anim>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170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ppt_x</p:attrName>
                                        </p:attrNameLst>
                                      </p:cBhvr>
                                      <p:tavLst>
                                        <p:tav tm="0">
                                          <p:val>
                                            <p:strVal val="#ppt_x-#ppt_w/2"/>
                                          </p:val>
                                        </p:tav>
                                        <p:tav tm="100000">
                                          <p:val>
                                            <p:strVal val="#ppt_x"/>
                                          </p:val>
                                        </p:tav>
                                      </p:tavLst>
                                    </p:anim>
                                    <p:anim calcmode="lin" valueType="num">
                                      <p:cBhvr>
                                        <p:cTn id="20" dur="750" fill="hold"/>
                                        <p:tgtEl>
                                          <p:spTgt spid="9"/>
                                        </p:tgtEl>
                                        <p:attrNameLst>
                                          <p:attrName>ppt_y</p:attrName>
                                        </p:attrNameLst>
                                      </p:cBhvr>
                                      <p:tavLst>
                                        <p:tav tm="0">
                                          <p:val>
                                            <p:strVal val="#ppt_y"/>
                                          </p:val>
                                        </p:tav>
                                        <p:tav tm="100000">
                                          <p:val>
                                            <p:strVal val="#ppt_y"/>
                                          </p:val>
                                        </p:tav>
                                      </p:tavLst>
                                    </p:anim>
                                    <p:anim calcmode="lin" valueType="num">
                                      <p:cBhvr>
                                        <p:cTn id="21" dur="750" fill="hold"/>
                                        <p:tgtEl>
                                          <p:spTgt spid="9"/>
                                        </p:tgtEl>
                                        <p:attrNameLst>
                                          <p:attrName>ppt_w</p:attrName>
                                        </p:attrNameLst>
                                      </p:cBhvr>
                                      <p:tavLst>
                                        <p:tav tm="0">
                                          <p:val>
                                            <p:fltVal val="0"/>
                                          </p:val>
                                        </p:tav>
                                        <p:tav tm="100000">
                                          <p:val>
                                            <p:strVal val="#ppt_w"/>
                                          </p:val>
                                        </p:tav>
                                      </p:tavLst>
                                    </p:anim>
                                    <p:anim calcmode="lin" valueType="num">
                                      <p:cBhvr>
                                        <p:cTn id="22" dur="75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PLACING_PICTURE_USER_VIEWPORT" val="{&quot;height&quot;:4748,&quot;width&quot;:789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4974</Words>
  <Application>WPS 演示</Application>
  <PresentationFormat>全屏显示(16:9)</PresentationFormat>
  <Paragraphs>312</Paragraphs>
  <Slides>23</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23</vt:i4>
      </vt:variant>
    </vt:vector>
  </HeadingPairs>
  <TitlesOfParts>
    <vt:vector size="36" baseType="lpstr">
      <vt:lpstr>Arial</vt:lpstr>
      <vt:lpstr>宋体</vt:lpstr>
      <vt:lpstr>Wingdings</vt:lpstr>
      <vt:lpstr>微软雅黑</vt:lpstr>
      <vt:lpstr>Calibri</vt:lpstr>
      <vt:lpstr>Arial Black</vt:lpstr>
      <vt:lpstr>Agency FB</vt:lpstr>
      <vt:lpstr>微软雅黑 Light</vt:lpstr>
      <vt:lpstr>Arial Unicode MS</vt:lpstr>
      <vt:lpstr>Arial Unicode MS</vt:lpstr>
      <vt:lpstr>方正大黑简体</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2013-9-1</dc:creator>
  <cp:lastModifiedBy>汉可环境-徐婷婷</cp:lastModifiedBy>
  <cp:revision>208</cp:revision>
  <dcterms:created xsi:type="dcterms:W3CDTF">2014-11-05T01:54:00Z</dcterms:created>
  <dcterms:modified xsi:type="dcterms:W3CDTF">2023-06-16T02:18:44Z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2052-11.8.6.8556</vt:lpwstr>
  </property>
  <property fmtid="{D5CDD505-2E9C-101B-9397-08002B2CF9AE}" pid="3" name="ICV">
    <vt:lpwstr>7D060C7F9B6E4EBCB501CE848E8719DD</vt:lpwstr>
  </property>
</Properties>
</file>